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74" r:id="rId8"/>
    <p:sldId id="265" r:id="rId9"/>
    <p:sldId id="276" r:id="rId10"/>
    <p:sldId id="277" r:id="rId11"/>
    <p:sldId id="262" r:id="rId12"/>
    <p:sldId id="263" r:id="rId13"/>
    <p:sldId id="264" r:id="rId14"/>
    <p:sldId id="271" r:id="rId15"/>
    <p:sldId id="266" r:id="rId16"/>
    <p:sldId id="267" r:id="rId17"/>
    <p:sldId id="268" r:id="rId18"/>
    <p:sldId id="269" r:id="rId19"/>
    <p:sldId id="272" r:id="rId20"/>
    <p:sldId id="273" r:id="rId21"/>
    <p:sldId id="279" r:id="rId22"/>
    <p:sldId id="280"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3D8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A15F428-364F-4850-82F6-B543E87E364B}" type="datetimeFigureOut">
              <a:rPr lang="en-US" smtClean="0"/>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A3A37532-BF83-4A85-A190-200FFD99C89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15F428-364F-4850-82F6-B543E87E364B}" type="datetimeFigureOut">
              <a:rPr lang="en-US" smtClean="0"/>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37532-BF83-4A85-A190-200FFD99C89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15F428-364F-4850-82F6-B543E87E364B}" type="datetimeFigureOut">
              <a:rPr lang="en-US" smtClean="0"/>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37532-BF83-4A85-A190-200FFD99C89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A15F428-364F-4850-82F6-B543E87E364B}" type="datetimeFigureOut">
              <a:rPr lang="en-US" smtClean="0"/>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37532-BF83-4A85-A190-200FFD99C89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A15F428-364F-4850-82F6-B543E87E364B}" type="datetimeFigureOut">
              <a:rPr lang="en-US" smtClean="0"/>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37532-BF83-4A85-A190-200FFD99C89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A15F428-364F-4850-82F6-B543E87E364B}" type="datetimeFigureOut">
              <a:rPr lang="en-US" smtClean="0"/>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37532-BF83-4A85-A190-200FFD99C892}"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DA15F428-364F-4850-82F6-B543E87E364B}" type="datetimeFigureOut">
              <a:rPr lang="en-US" smtClean="0"/>
              <a:t>8/21/2012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37532-BF83-4A85-A190-200FFD99C892}"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DA15F428-364F-4850-82F6-B543E87E364B}" type="datetimeFigureOut">
              <a:rPr lang="en-US" smtClean="0"/>
              <a:t>8/21/2012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37532-BF83-4A85-A190-200FFD99C89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A15F428-364F-4850-82F6-B543E87E364B}" type="datetimeFigureOut">
              <a:rPr lang="en-US" smtClean="0"/>
              <a:t>8/21/2012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37532-BF83-4A85-A190-200FFD99C89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A15F428-364F-4850-82F6-B543E87E364B}" type="datetimeFigureOut">
              <a:rPr lang="en-US" smtClean="0"/>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37532-BF83-4A85-A190-200FFD99C892}"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A15F428-364F-4850-82F6-B543E87E364B}" type="datetimeFigureOut">
              <a:rPr lang="en-US" smtClean="0"/>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37532-BF83-4A85-A190-200FFD99C892}"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DA15F428-364F-4850-82F6-B543E87E364B}" type="datetimeFigureOut">
              <a:rPr lang="en-US" smtClean="0"/>
              <a:t>8/21/2012</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A3A37532-BF83-4A85-A190-200FFD99C8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camons@burlingtonchristian.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rscamonscubs.weebly.com/" TargetMode="External"/><Relationship Id="rId2" Type="http://schemas.openxmlformats.org/officeDocument/2006/relationships/hyperlink" Target="mailto:ccamons@burlingtonchristian.org"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D5D3A2"/>
              </a:clrFrom>
              <a:clrTo>
                <a:srgbClr val="D5D3A2">
                  <a:alpha val="0"/>
                </a:srgbClr>
              </a:clrTo>
            </a:clrChange>
            <a:extLst>
              <a:ext uri="{28A0092B-C50C-407E-A947-70E740481C1C}">
                <a14:useLocalDpi xmlns:a14="http://schemas.microsoft.com/office/drawing/2010/main" val="0"/>
              </a:ext>
            </a:extLst>
          </a:blip>
          <a:stretch>
            <a:fillRect/>
          </a:stretch>
        </p:blipFill>
        <p:spPr>
          <a:xfrm>
            <a:off x="2819400" y="838199"/>
            <a:ext cx="4889166" cy="43711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p:cNvSpPr>
            <a:spLocks noGrp="1"/>
          </p:cNvSpPr>
          <p:nvPr>
            <p:ph type="ctrTitle"/>
          </p:nvPr>
        </p:nvSpPr>
        <p:spPr>
          <a:xfrm>
            <a:off x="609600" y="-228600"/>
            <a:ext cx="7772400" cy="1470025"/>
          </a:xfrm>
        </p:spPr>
        <p:txBody>
          <a:bodyPr>
            <a:normAutofit/>
          </a:bodyPr>
          <a:lstStyle/>
          <a:p>
            <a:pPr algn="ctr"/>
            <a:r>
              <a:rPr lang="en-US" sz="4400" b="1" dirty="0" smtClean="0">
                <a:latin typeface="Belgium" pitchFamily="82" charset="0"/>
              </a:rPr>
              <a:t>Welcome to 5</a:t>
            </a:r>
            <a:r>
              <a:rPr lang="en-US" sz="4400" b="1" baseline="30000" dirty="0" smtClean="0">
                <a:latin typeface="Belgium" pitchFamily="82" charset="0"/>
              </a:rPr>
              <a:t>th</a:t>
            </a:r>
            <a:r>
              <a:rPr lang="en-US" sz="4400" b="1" dirty="0" smtClean="0">
                <a:latin typeface="Belgium" pitchFamily="82" charset="0"/>
              </a:rPr>
              <a:t> Grade</a:t>
            </a:r>
            <a:endParaRPr lang="en-US" sz="4400" b="1" dirty="0">
              <a:latin typeface="Belgium" pitchFamily="82" charset="0"/>
            </a:endParaRPr>
          </a:p>
        </p:txBody>
      </p:sp>
      <p:sp>
        <p:nvSpPr>
          <p:cNvPr id="3" name="Subtitle 2"/>
          <p:cNvSpPr>
            <a:spLocks noGrp="1"/>
          </p:cNvSpPr>
          <p:nvPr>
            <p:ph type="subTitle" idx="1"/>
          </p:nvPr>
        </p:nvSpPr>
        <p:spPr>
          <a:xfrm>
            <a:off x="1905000" y="5410200"/>
            <a:ext cx="6400800" cy="1752600"/>
          </a:xfrm>
        </p:spPr>
        <p:txBody>
          <a:bodyPr>
            <a:normAutofit/>
          </a:bodyPr>
          <a:lstStyle/>
          <a:p>
            <a:r>
              <a:rPr lang="en-US" sz="7200" b="1" dirty="0" err="1" smtClean="0">
                <a:solidFill>
                  <a:schemeClr val="accent5">
                    <a:lumMod val="50000"/>
                  </a:schemeClr>
                </a:solidFill>
                <a:effectLst>
                  <a:outerShdw blurRad="38100" dist="38100" dir="2700000" algn="tl">
                    <a:srgbClr val="000000">
                      <a:alpha val="43137"/>
                    </a:srgbClr>
                  </a:outerShdw>
                </a:effectLst>
                <a:latin typeface="Bows And Boots" pitchFamily="2" charset="0"/>
                <a:ea typeface="Bows And Boots" pitchFamily="2" charset="0"/>
              </a:rPr>
              <a:t>Camons</a:t>
            </a:r>
            <a:r>
              <a:rPr lang="en-US" sz="7200" b="1" dirty="0" smtClean="0">
                <a:solidFill>
                  <a:schemeClr val="accent5">
                    <a:lumMod val="50000"/>
                  </a:schemeClr>
                </a:solidFill>
                <a:effectLst>
                  <a:outerShdw blurRad="38100" dist="38100" dir="2700000" algn="tl">
                    <a:srgbClr val="000000">
                      <a:alpha val="43137"/>
                    </a:srgbClr>
                  </a:outerShdw>
                </a:effectLst>
                <a:latin typeface="Bows And Boots" pitchFamily="2" charset="0"/>
                <a:ea typeface="Bows And Boots" pitchFamily="2" charset="0"/>
              </a:rPr>
              <a:t>’ Cubs</a:t>
            </a:r>
            <a:endParaRPr lang="en-US" sz="7200" b="1" dirty="0">
              <a:solidFill>
                <a:schemeClr val="accent5">
                  <a:lumMod val="50000"/>
                </a:schemeClr>
              </a:solidFill>
              <a:effectLst>
                <a:outerShdw blurRad="38100" dist="38100" dir="2700000" algn="tl">
                  <a:srgbClr val="000000">
                    <a:alpha val="43137"/>
                  </a:srgbClr>
                </a:outerShdw>
              </a:effectLst>
              <a:latin typeface="Bows And Boots" pitchFamily="2" charset="0"/>
              <a:ea typeface="Bows And Boots" pitchFamily="2" charset="0"/>
            </a:endParaRPr>
          </a:p>
        </p:txBody>
      </p:sp>
      <p:sp>
        <p:nvSpPr>
          <p:cNvPr id="5" name="TextBox 4"/>
          <p:cNvSpPr txBox="1"/>
          <p:nvPr/>
        </p:nvSpPr>
        <p:spPr>
          <a:xfrm>
            <a:off x="304800" y="1905000"/>
            <a:ext cx="2209800" cy="3108543"/>
          </a:xfrm>
          <a:prstGeom prst="rect">
            <a:avLst/>
          </a:prstGeom>
          <a:noFill/>
        </p:spPr>
        <p:txBody>
          <a:bodyPr wrap="square" rtlCol="0">
            <a:spAutoFit/>
          </a:bodyPr>
          <a:lstStyle/>
          <a:p>
            <a:r>
              <a:rPr lang="en-US" sz="2800" dirty="0" smtClean="0"/>
              <a:t>Please feel free</a:t>
            </a:r>
          </a:p>
          <a:p>
            <a:r>
              <a:rPr lang="en-US" sz="2800" dirty="0" smtClean="0"/>
              <a:t>to fill out the volunteer forms that are on the cabinets.</a:t>
            </a:r>
            <a:endParaRPr lang="en-US" sz="2800" dirty="0"/>
          </a:p>
        </p:txBody>
      </p:sp>
    </p:spTree>
    <p:extLst>
      <p:ext uri="{BB962C8B-B14F-4D97-AF65-F5344CB8AC3E}">
        <p14:creationId xmlns:p14="http://schemas.microsoft.com/office/powerpoint/2010/main" val="2131705517"/>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772400" cy="6096000"/>
          </a:xfrm>
        </p:spPr>
        <p:txBody>
          <a:bodyPr>
            <a:normAutofit/>
          </a:bodyPr>
          <a:lstStyle/>
          <a:p>
            <a:pPr lvl="0"/>
            <a:r>
              <a:rPr lang="en-US" b="1" dirty="0">
                <a:latin typeface="Calibri" pitchFamily="34" charset="0"/>
                <a:cs typeface="Calibri" pitchFamily="34" charset="0"/>
              </a:rPr>
              <a:t>Chapel</a:t>
            </a:r>
            <a:r>
              <a:rPr lang="en-US" dirty="0">
                <a:latin typeface="Calibri" pitchFamily="34" charset="0"/>
                <a:cs typeface="Calibri" pitchFamily="34" charset="0"/>
              </a:rPr>
              <a:t> – Tuesday mornings</a:t>
            </a:r>
          </a:p>
          <a:p>
            <a:pPr lvl="0"/>
            <a:r>
              <a:rPr lang="en-US" b="1" dirty="0">
                <a:latin typeface="Calibri" pitchFamily="34" charset="0"/>
                <a:cs typeface="Calibri" pitchFamily="34" charset="0"/>
              </a:rPr>
              <a:t>Blue/Gray</a:t>
            </a:r>
            <a:r>
              <a:rPr lang="en-US" dirty="0">
                <a:latin typeface="Calibri" pitchFamily="34" charset="0"/>
                <a:cs typeface="Calibri" pitchFamily="34" charset="0"/>
              </a:rPr>
              <a:t> – Yearly competition; End of year celebration</a:t>
            </a:r>
          </a:p>
          <a:p>
            <a:pPr lvl="0"/>
            <a:r>
              <a:rPr lang="en-US" b="1" dirty="0">
                <a:latin typeface="Calibri" pitchFamily="34" charset="0"/>
                <a:cs typeface="Calibri" pitchFamily="34" charset="0"/>
              </a:rPr>
              <a:t>Field Trips</a:t>
            </a:r>
          </a:p>
          <a:p>
            <a:pPr marL="68580" lvl="0" indent="0">
              <a:buNone/>
            </a:pPr>
            <a:r>
              <a:rPr lang="en-US" b="1" u="sng" dirty="0" smtClean="0"/>
              <a:t>Valuable </a:t>
            </a:r>
            <a:r>
              <a:rPr lang="en-US" b="1" u="sng" dirty="0"/>
              <a:t>Information</a:t>
            </a:r>
            <a:endParaRPr lang="en-US" sz="1600" b="1" u="sng" dirty="0"/>
          </a:p>
          <a:p>
            <a:pPr lvl="0"/>
            <a:r>
              <a:rPr lang="en-US" dirty="0"/>
              <a:t> </a:t>
            </a:r>
            <a:r>
              <a:rPr lang="en-US" dirty="0" err="1"/>
              <a:t>InfoDirect</a:t>
            </a:r>
            <a:endParaRPr lang="en-US" sz="1600" dirty="0"/>
          </a:p>
          <a:p>
            <a:pPr lvl="0"/>
            <a:r>
              <a:rPr lang="en-US" dirty="0"/>
              <a:t>Weekly </a:t>
            </a:r>
            <a:r>
              <a:rPr lang="en-US" dirty="0" smtClean="0"/>
              <a:t>Information – letter with homework</a:t>
            </a:r>
            <a:endParaRPr lang="en-US" sz="1600" dirty="0"/>
          </a:p>
          <a:p>
            <a:pPr lvl="0"/>
            <a:r>
              <a:rPr lang="en-US" dirty="0" smtClean="0"/>
              <a:t>Folders -homework</a:t>
            </a:r>
            <a:endParaRPr lang="en-US" sz="1600" dirty="0"/>
          </a:p>
          <a:p>
            <a:pPr lvl="0"/>
            <a:r>
              <a:rPr lang="en-US" dirty="0"/>
              <a:t>Binder</a:t>
            </a:r>
            <a:endParaRPr lang="en-US" sz="1600" dirty="0"/>
          </a:p>
          <a:p>
            <a:pPr lvl="0"/>
            <a:r>
              <a:rPr lang="en-US" dirty="0"/>
              <a:t>Planner</a:t>
            </a:r>
            <a:endParaRPr lang="en-US" sz="1600" dirty="0"/>
          </a:p>
          <a:p>
            <a:pPr lvl="1"/>
            <a:r>
              <a:rPr lang="en-US" dirty="0"/>
              <a:t> Homework</a:t>
            </a:r>
            <a:endParaRPr lang="en-US" sz="1200" dirty="0"/>
          </a:p>
          <a:p>
            <a:pPr lvl="1"/>
            <a:r>
              <a:rPr lang="en-US" dirty="0"/>
              <a:t>Project Information</a:t>
            </a:r>
            <a:endParaRPr lang="en-US" sz="1200" dirty="0"/>
          </a:p>
          <a:p>
            <a:pPr marL="68580" lvl="0" indent="0">
              <a:buNone/>
            </a:pPr>
            <a:r>
              <a:rPr lang="en-US" dirty="0" smtClean="0"/>
              <a:t>Contacting </a:t>
            </a:r>
            <a:r>
              <a:rPr lang="en-US" dirty="0"/>
              <a:t>Me</a:t>
            </a:r>
            <a:endParaRPr lang="en-US" sz="1600" dirty="0"/>
          </a:p>
          <a:p>
            <a:pPr lvl="0"/>
            <a:r>
              <a:rPr lang="en-US" dirty="0"/>
              <a:t> Text anytime </a:t>
            </a:r>
            <a:r>
              <a:rPr lang="en-US" dirty="0" smtClean="0"/>
              <a:t>(336) 675-1504</a:t>
            </a:r>
            <a:endParaRPr lang="en-US" sz="1600" dirty="0"/>
          </a:p>
          <a:p>
            <a:pPr lvl="0"/>
            <a:r>
              <a:rPr lang="en-US" dirty="0"/>
              <a:t>Email </a:t>
            </a:r>
            <a:r>
              <a:rPr lang="en-US" u="sng" dirty="0" smtClean="0">
                <a:hlinkClick r:id="rId2"/>
              </a:rPr>
              <a:t>ccamons@burlingtonchristian.org</a:t>
            </a:r>
            <a:endParaRPr lang="en-US" sz="1600" dirty="0"/>
          </a:p>
          <a:p>
            <a:pPr lvl="0"/>
            <a:r>
              <a:rPr lang="en-US" dirty="0"/>
              <a:t>Call BCA </a:t>
            </a:r>
            <a:r>
              <a:rPr lang="en-US" dirty="0" err="1"/>
              <a:t>ext</a:t>
            </a:r>
            <a:r>
              <a:rPr lang="en-US" dirty="0"/>
              <a:t> </a:t>
            </a:r>
            <a:r>
              <a:rPr lang="en-US" dirty="0" smtClean="0"/>
              <a:t>130</a:t>
            </a:r>
            <a:endParaRPr lang="en-US" sz="1600" dirty="0"/>
          </a:p>
          <a:p>
            <a:endParaRPr lang="en-US" dirty="0"/>
          </a:p>
        </p:txBody>
      </p:sp>
    </p:spTree>
    <p:extLst>
      <p:ext uri="{BB962C8B-B14F-4D97-AF65-F5344CB8AC3E}">
        <p14:creationId xmlns:p14="http://schemas.microsoft.com/office/powerpoint/2010/main" val="1884534983"/>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u="sng" dirty="0" smtClean="0">
                <a:latin typeface="Bows And Boots" pitchFamily="2" charset="0"/>
                <a:ea typeface="Bows And Boots" pitchFamily="2" charset="0"/>
              </a:rPr>
              <a:t>Arrival and departure Procedures</a:t>
            </a:r>
            <a:endParaRPr lang="en-US" sz="4000" b="1" u="sng" dirty="0">
              <a:latin typeface="Bows And Boots" pitchFamily="2" charset="0"/>
              <a:ea typeface="Bows And Boots" pitchFamily="2" charset="0"/>
            </a:endParaRPr>
          </a:p>
        </p:txBody>
      </p:sp>
      <p:sp>
        <p:nvSpPr>
          <p:cNvPr id="3" name="Content Placeholder 2"/>
          <p:cNvSpPr>
            <a:spLocks noGrp="1"/>
          </p:cNvSpPr>
          <p:nvPr>
            <p:ph idx="1"/>
          </p:nvPr>
        </p:nvSpPr>
        <p:spPr/>
        <p:txBody>
          <a:bodyPr>
            <a:noAutofit/>
          </a:bodyPr>
          <a:lstStyle/>
          <a:p>
            <a:r>
              <a:rPr lang="en-US" sz="2400" dirty="0" smtClean="0">
                <a:latin typeface="Calibri" pitchFamily="34" charset="0"/>
                <a:cs typeface="Calibri" pitchFamily="34" charset="0"/>
              </a:rPr>
              <a:t>Students need to be at school by 8:20.</a:t>
            </a:r>
          </a:p>
          <a:p>
            <a:r>
              <a:rPr lang="en-US" sz="2400" dirty="0" smtClean="0">
                <a:latin typeface="Calibri" pitchFamily="34" charset="0"/>
                <a:cs typeface="Calibri" pitchFamily="34" charset="0"/>
              </a:rPr>
              <a:t>If students are tardy, a parent MUST go to the office with the child to sign them in. If they come to the classroom without a tardy note, they will be sent back to the office.</a:t>
            </a:r>
          </a:p>
          <a:p>
            <a:r>
              <a:rPr lang="en-US" sz="2400" dirty="0" smtClean="0">
                <a:latin typeface="Calibri" pitchFamily="34" charset="0"/>
                <a:cs typeface="Calibri" pitchFamily="34" charset="0"/>
              </a:rPr>
              <a:t>Morning Care : 6:30 am (7:00 am on the first day)</a:t>
            </a:r>
          </a:p>
          <a:p>
            <a:r>
              <a:rPr lang="en-US" sz="2400" dirty="0" smtClean="0">
                <a:latin typeface="Calibri" pitchFamily="34" charset="0"/>
                <a:cs typeface="Calibri" pitchFamily="34" charset="0"/>
              </a:rPr>
              <a:t>Afternoon Care : 6:00 pm</a:t>
            </a:r>
          </a:p>
          <a:p>
            <a:r>
              <a:rPr lang="en-US" sz="2400" dirty="0" smtClean="0">
                <a:latin typeface="Calibri" pitchFamily="34" charset="0"/>
                <a:cs typeface="Calibri" pitchFamily="34" charset="0"/>
              </a:rPr>
              <a:t>When coming to pick up your child as a car rider, please ensure that the </a:t>
            </a:r>
            <a:r>
              <a:rPr lang="en-US" sz="2400" dirty="0" err="1" smtClean="0">
                <a:latin typeface="Calibri" pitchFamily="34" charset="0"/>
                <a:cs typeface="Calibri" pitchFamily="34" charset="0"/>
              </a:rPr>
              <a:t>manilla</a:t>
            </a:r>
            <a:r>
              <a:rPr lang="en-US" sz="2400" dirty="0" smtClean="0">
                <a:latin typeface="Calibri" pitchFamily="34" charset="0"/>
                <a:cs typeface="Calibri" pitchFamily="34" charset="0"/>
              </a:rPr>
              <a:t> card with your family details are clearly seen through the window. This will ensure that pick up goes quickly and smoothly. You can attach it to your visor with a rubber band.</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036" y="872032"/>
            <a:ext cx="1468582" cy="12730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69352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smtClean="0">
                <a:latin typeface="Bows And Boots" pitchFamily="2" charset="0"/>
                <a:ea typeface="Bows And Boots" pitchFamily="2" charset="0"/>
              </a:rPr>
              <a:t>BREAKS AND LUNCH</a:t>
            </a:r>
            <a:endParaRPr lang="en-US" sz="4400" b="1" u="sng" dirty="0">
              <a:latin typeface="Bows And Boots" pitchFamily="2" charset="0"/>
              <a:ea typeface="Bows And Boots" pitchFamily="2" charset="0"/>
            </a:endParaRPr>
          </a:p>
        </p:txBody>
      </p:sp>
      <p:sp>
        <p:nvSpPr>
          <p:cNvPr id="3" name="Content Placeholder 2"/>
          <p:cNvSpPr>
            <a:spLocks noGrp="1"/>
          </p:cNvSpPr>
          <p:nvPr>
            <p:ph idx="1"/>
          </p:nvPr>
        </p:nvSpPr>
        <p:spPr>
          <a:xfrm>
            <a:off x="609600" y="1149927"/>
            <a:ext cx="7772400" cy="5403273"/>
          </a:xfrm>
        </p:spPr>
        <p:txBody>
          <a:bodyPr>
            <a:normAutofit/>
          </a:bodyPr>
          <a:lstStyle/>
          <a:p>
            <a:r>
              <a:rPr lang="en-US" dirty="0" smtClean="0"/>
              <a:t>Breaks are every day from 10:40 – 11:00am.</a:t>
            </a:r>
          </a:p>
          <a:p>
            <a:r>
              <a:rPr lang="en-US" dirty="0" smtClean="0"/>
              <a:t>Lunch is from 1:00 – 1:30pm</a:t>
            </a:r>
          </a:p>
          <a:p>
            <a:endParaRPr lang="en-US" dirty="0"/>
          </a:p>
          <a:p>
            <a:r>
              <a:rPr lang="en-US" dirty="0" smtClean="0"/>
              <a:t>Please DO NOT send soda with your student to school. However, if you bring outside lunch when you come and visit your child, you may bring a drink from there. They may not bring it up to the room after lunch.</a:t>
            </a:r>
          </a:p>
          <a:p>
            <a:endParaRPr lang="en-US" dirty="0"/>
          </a:p>
          <a:p>
            <a:r>
              <a:rPr lang="en-US" dirty="0" smtClean="0"/>
              <a:t>Feel free to visit your child for lunch whenever you would like to. If your child wishes to have friends eat lunch with them, that is fine, but school policy states that you may not take other students outside to eat. </a:t>
            </a:r>
          </a:p>
          <a:p>
            <a:r>
              <a:rPr lang="en-US" dirty="0" smtClean="0"/>
              <a:t>Please send water with your child to drink in class as needed. Do not, however, send in flavored drinks as we do not want sticky tables and carpets if they should spill.</a:t>
            </a:r>
          </a:p>
          <a:p>
            <a:pPr marL="6858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143000"/>
            <a:ext cx="2495550" cy="1838325"/>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17984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u="sng" dirty="0" smtClean="0">
                <a:latin typeface="Bows And Boots" pitchFamily="2" charset="0"/>
                <a:ea typeface="Bows And Boots" pitchFamily="2" charset="0"/>
              </a:rPr>
              <a:t>SAFETY</a:t>
            </a:r>
            <a:endParaRPr lang="en-US" sz="5400" b="1" u="sng" dirty="0">
              <a:latin typeface="Bows And Boots" pitchFamily="2" charset="0"/>
              <a:ea typeface="Bows And Boots" pitchFamily="2" charset="0"/>
            </a:endParaRPr>
          </a:p>
        </p:txBody>
      </p:sp>
      <p:sp>
        <p:nvSpPr>
          <p:cNvPr id="3" name="Content Placeholder 2"/>
          <p:cNvSpPr>
            <a:spLocks noGrp="1"/>
          </p:cNvSpPr>
          <p:nvPr>
            <p:ph idx="1"/>
          </p:nvPr>
        </p:nvSpPr>
        <p:spPr/>
        <p:txBody>
          <a:bodyPr/>
          <a:lstStyle/>
          <a:p>
            <a:r>
              <a:rPr lang="en-US" dirty="0" smtClean="0"/>
              <a:t>School does regular fire drills, tornado drills (in the Spring) and lockdowns</a:t>
            </a:r>
          </a:p>
          <a:p>
            <a:endParaRPr lang="en-US" dirty="0" smtClean="0"/>
          </a:p>
          <a:p>
            <a:r>
              <a:rPr lang="en-US" dirty="0" smtClean="0"/>
              <a:t>Not all doors to the school are unlocked – just those used regularly by students.</a:t>
            </a:r>
          </a:p>
          <a:p>
            <a:endParaRPr lang="en-US" dirty="0" smtClean="0"/>
          </a:p>
          <a:p>
            <a:r>
              <a:rPr lang="en-US" dirty="0" smtClean="0"/>
              <a:t>All Staff wear ID badges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962400"/>
            <a:ext cx="2133600" cy="2143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12392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u="sng" dirty="0">
                <a:latin typeface="Bows And Boots" pitchFamily="2" charset="0"/>
                <a:ea typeface="Bows And Boots" pitchFamily="2" charset="0"/>
              </a:rPr>
              <a:t>Classroom management</a:t>
            </a:r>
            <a:endParaRPr lang="en-US" sz="4800" dirty="0"/>
          </a:p>
        </p:txBody>
      </p:sp>
      <p:sp>
        <p:nvSpPr>
          <p:cNvPr id="3" name="Content Placeholder 2"/>
          <p:cNvSpPr>
            <a:spLocks noGrp="1"/>
          </p:cNvSpPr>
          <p:nvPr>
            <p:ph idx="1"/>
          </p:nvPr>
        </p:nvSpPr>
        <p:spPr>
          <a:xfrm>
            <a:off x="685800" y="1600200"/>
            <a:ext cx="7772400" cy="4876799"/>
          </a:xfrm>
        </p:spPr>
        <p:txBody>
          <a:bodyPr>
            <a:normAutofit/>
          </a:bodyPr>
          <a:lstStyle/>
          <a:p>
            <a:pPr marL="68580" indent="0">
              <a:buNone/>
            </a:pPr>
            <a:r>
              <a:rPr lang="en-US" dirty="0" smtClean="0"/>
              <a:t>We are not going to implement classroom rules as such, but will get together as a class on the first few days and come up with a set of GOALS that we feel we should try to achieve daily in class. </a:t>
            </a:r>
          </a:p>
          <a:p>
            <a:pPr marL="68580" indent="0">
              <a:buNone/>
            </a:pPr>
            <a:endParaRPr lang="en-US" dirty="0"/>
          </a:p>
          <a:p>
            <a:pPr marL="68580" indent="0">
              <a:buNone/>
            </a:pPr>
            <a:r>
              <a:rPr lang="en-US" dirty="0" smtClean="0"/>
              <a:t>For example, if we chose : RESPECT OTHERS as a goal, we would talk about things that we could do that would not respect others, such as shouting out instead of giving every one a turn. This would give the students ownership of the classroom goals, and they would not feel as though they are being told what they SHOULD and SHOULDN’T be doing in class.</a:t>
            </a:r>
          </a:p>
          <a:p>
            <a:pPr marL="68580" indent="0">
              <a:buNone/>
            </a:pPr>
            <a:endParaRPr lang="en-US" dirty="0"/>
          </a:p>
          <a:p>
            <a:pPr marL="68580" indent="0">
              <a:buNone/>
            </a:pPr>
            <a:r>
              <a:rPr lang="en-US" b="1" i="1" dirty="0">
                <a:solidFill>
                  <a:srgbClr val="C00000"/>
                </a:solidFill>
              </a:rPr>
              <a:t>1 Peter 4:10 “Like good stewards of the manifold grace of God, serve one another with whatever gift each of you has received.” </a:t>
            </a:r>
          </a:p>
        </p:txBody>
      </p:sp>
    </p:spTree>
    <p:extLst>
      <p:ext uri="{BB962C8B-B14F-4D97-AF65-F5344CB8AC3E}">
        <p14:creationId xmlns:p14="http://schemas.microsoft.com/office/powerpoint/2010/main" val="3110659389"/>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534400" cy="4953000"/>
          </a:xfrm>
        </p:spPr>
        <p:txBody>
          <a:bodyPr>
            <a:normAutofit/>
          </a:bodyPr>
          <a:lstStyle/>
          <a:p>
            <a:pPr lvl="0"/>
            <a:r>
              <a:rPr lang="en-US" b="1" dirty="0" smtClean="0"/>
              <a:t>Bring </a:t>
            </a:r>
            <a:r>
              <a:rPr lang="en-US" b="1" dirty="0"/>
              <a:t>a sweater/hoodie to school. Our classroom can get VERY cold sometimes.</a:t>
            </a:r>
            <a:endParaRPr lang="en-US" dirty="0"/>
          </a:p>
          <a:p>
            <a:pPr lvl="0"/>
            <a:r>
              <a:rPr lang="en-US" dirty="0"/>
              <a:t>Go to bed a little earlier than normal.</a:t>
            </a:r>
          </a:p>
          <a:p>
            <a:pPr lvl="0"/>
            <a:r>
              <a:rPr lang="en-US" dirty="0"/>
              <a:t>Have a good breakfast in the morning. We’re used to eating whenever we want during the summer, and 10:40 (break time) is a long way away from dinner the night before.</a:t>
            </a:r>
          </a:p>
          <a:p>
            <a:pPr lvl="0"/>
            <a:r>
              <a:rPr lang="en-US" dirty="0"/>
              <a:t>Make sure the bags are packed the night before so that there is no rushing or stressing in the morning.</a:t>
            </a:r>
          </a:p>
          <a:p>
            <a:pPr lvl="0"/>
            <a:r>
              <a:rPr lang="en-US" dirty="0"/>
              <a:t>Remind your child to pack their snack and/or lunch in the morning. </a:t>
            </a:r>
          </a:p>
          <a:p>
            <a:pPr lvl="0"/>
            <a:r>
              <a:rPr lang="en-US" dirty="0"/>
              <a:t>If they have questions about homework, have them make a note of their questions and come and ask me as soon as they come into class. I will answer their questions and give them time to work on whatever it was they didn’t understand.</a:t>
            </a:r>
          </a:p>
          <a:p>
            <a:endParaRPr lang="en-US" dirty="0">
              <a:latin typeface="Belgium" pitchFamily="82" charset="0"/>
            </a:endParaRPr>
          </a:p>
        </p:txBody>
      </p:sp>
      <p:sp>
        <p:nvSpPr>
          <p:cNvPr id="4" name="Title 3"/>
          <p:cNvSpPr>
            <a:spLocks noGrp="1"/>
          </p:cNvSpPr>
          <p:nvPr>
            <p:ph type="title"/>
          </p:nvPr>
        </p:nvSpPr>
        <p:spPr/>
        <p:txBody>
          <a:bodyPr/>
          <a:lstStyle/>
          <a:p>
            <a:r>
              <a:rPr lang="en-US" dirty="0" smtClean="0"/>
              <a:t>Some Tips for your child</a:t>
            </a:r>
            <a:endParaRPr lang="en-US" dirty="0"/>
          </a:p>
        </p:txBody>
      </p:sp>
    </p:spTree>
    <p:extLst>
      <p:ext uri="{BB962C8B-B14F-4D97-AF65-F5344CB8AC3E}">
        <p14:creationId xmlns:p14="http://schemas.microsoft.com/office/powerpoint/2010/main" val="325487844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u="sng" dirty="0" smtClean="0">
                <a:latin typeface="MarchMadnessNF" pitchFamily="2" charset="0"/>
                <a:ea typeface="Bows And Boots" pitchFamily="2" charset="0"/>
              </a:rPr>
              <a:t>Tickets</a:t>
            </a:r>
            <a:endParaRPr lang="en-US" sz="4400" u="sng" dirty="0">
              <a:latin typeface="MarchMadnessNF" pitchFamily="2" charset="0"/>
              <a:ea typeface="Bows And Boots" pitchFamily="2" charset="0"/>
            </a:endParaRPr>
          </a:p>
        </p:txBody>
      </p:sp>
      <p:sp>
        <p:nvSpPr>
          <p:cNvPr id="3" name="Content Placeholder 2"/>
          <p:cNvSpPr>
            <a:spLocks noGrp="1"/>
          </p:cNvSpPr>
          <p:nvPr>
            <p:ph idx="1"/>
          </p:nvPr>
        </p:nvSpPr>
        <p:spPr/>
        <p:txBody>
          <a:bodyPr>
            <a:normAutofit lnSpcReduction="10000"/>
          </a:bodyPr>
          <a:lstStyle/>
          <a:p>
            <a:pPr marL="68580" indent="0">
              <a:buNone/>
            </a:pPr>
            <a:r>
              <a:rPr lang="en-US" dirty="0" smtClean="0"/>
              <a:t>If I see students doing something well, (some examples)</a:t>
            </a:r>
          </a:p>
          <a:p>
            <a:r>
              <a:rPr lang="en-US" dirty="0" smtClean="0"/>
              <a:t>Continually raising their hands instead of shouting out</a:t>
            </a:r>
          </a:p>
          <a:p>
            <a:r>
              <a:rPr lang="en-US" dirty="0" smtClean="0"/>
              <a:t>Walking quietly in line</a:t>
            </a:r>
          </a:p>
          <a:p>
            <a:r>
              <a:rPr lang="en-US" dirty="0" smtClean="0"/>
              <a:t>Helping others</a:t>
            </a:r>
          </a:p>
          <a:p>
            <a:r>
              <a:rPr lang="en-US" dirty="0" smtClean="0"/>
              <a:t>Paying attention when I ask, </a:t>
            </a:r>
            <a:r>
              <a:rPr lang="en-US" dirty="0" err="1" smtClean="0"/>
              <a:t>etc</a:t>
            </a:r>
            <a:endParaRPr lang="en-US" dirty="0" smtClean="0"/>
          </a:p>
          <a:p>
            <a:endParaRPr lang="en-US" dirty="0"/>
          </a:p>
          <a:p>
            <a:pPr marL="68580" indent="0">
              <a:buNone/>
            </a:pPr>
            <a:r>
              <a:rPr lang="en-US" dirty="0" smtClean="0"/>
              <a:t>I will give them a ticket and they will write their name on the back of it. It will go into the class bucket, and at the end of the week, I will draw 3 tickets. Those 3 students will get to choose something from the prize box. Everyone else whose name is in the bucket will get 2 free tickets for the following week.</a:t>
            </a:r>
            <a:endParaRPr lang="en-US" dirty="0"/>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9530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47937"/>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u="sng" dirty="0" smtClean="0">
                <a:latin typeface="MarchMadnessNF" pitchFamily="2" charset="0"/>
                <a:ea typeface="Bows And Boots" pitchFamily="2" charset="0"/>
              </a:rPr>
              <a:t>Classroom economy</a:t>
            </a:r>
            <a:endParaRPr lang="en-US" sz="4400" u="sng" dirty="0">
              <a:latin typeface="MarchMadnessNF" pitchFamily="2" charset="0"/>
              <a:ea typeface="Bows And Boots" pitchFamily="2" charset="0"/>
            </a:endParaRPr>
          </a:p>
        </p:txBody>
      </p:sp>
      <p:sp>
        <p:nvSpPr>
          <p:cNvPr id="3" name="Content Placeholder 2"/>
          <p:cNvSpPr>
            <a:spLocks noGrp="1"/>
          </p:cNvSpPr>
          <p:nvPr>
            <p:ph idx="1"/>
          </p:nvPr>
        </p:nvSpPr>
        <p:spPr>
          <a:xfrm>
            <a:off x="304800" y="1295400"/>
            <a:ext cx="8153400" cy="4626768"/>
          </a:xfrm>
        </p:spPr>
        <p:txBody>
          <a:bodyPr>
            <a:normAutofit lnSpcReduction="10000"/>
          </a:bodyPr>
          <a:lstStyle/>
          <a:p>
            <a:pPr marL="68580" indent="0">
              <a:buNone/>
            </a:pPr>
            <a:r>
              <a:rPr lang="en-US" dirty="0" smtClean="0"/>
              <a:t>One of the things we teach in History is about Economy. We will have a mini-economy in class.  Students will apply for classroom jobs and will get “paid” for these in class cash.  At the end of the month, they will have to pay things like rent, tax, tithes, etc. They will learn how to keep up with a balance sheet to make sure that the amount of cash they have matches up with their sheet.</a:t>
            </a:r>
            <a:endParaRPr lang="en-US" dirty="0"/>
          </a:p>
          <a:p>
            <a:pPr marL="68580" indent="0">
              <a:buNone/>
            </a:pPr>
            <a:r>
              <a:rPr lang="en-US" dirty="0" smtClean="0"/>
              <a:t>This is the only area where they can be penalized for bad choices. They will be fined if they don’t follow classroom rules, just like we would be fined if we didn’t follow the law.  For example, if a student continually shouts out, after 2 reminders, he/she will be fined $1. If this continues, the fine will increase. Students will get a list of areas where they can be fined.</a:t>
            </a:r>
          </a:p>
          <a:p>
            <a:pPr marL="68580" indent="0">
              <a:buNone/>
            </a:pPr>
            <a:r>
              <a:rPr lang="en-US" dirty="0" smtClean="0"/>
              <a:t>We will have auctions at various times during the year</a:t>
            </a:r>
            <a:r>
              <a:rPr lang="en-US" dirty="0"/>
              <a:t> </a:t>
            </a:r>
            <a:r>
              <a:rPr lang="en-US" dirty="0" smtClean="0"/>
              <a:t>where students can bid on certain items. This is when they need to make sure they keep track of all their money.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444837"/>
            <a:ext cx="1300348" cy="1371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05436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MarchMadnessNF" pitchFamily="2" charset="0"/>
                <a:ea typeface="Bows And Boots" pitchFamily="2" charset="0"/>
              </a:rPr>
              <a:t>Classroom </a:t>
            </a:r>
            <a:r>
              <a:rPr lang="en-US" u="sng" dirty="0" smtClean="0">
                <a:latin typeface="MarchMadnessNF" pitchFamily="2" charset="0"/>
                <a:ea typeface="Bows And Boots" pitchFamily="2" charset="0"/>
              </a:rPr>
              <a:t>economy</a:t>
            </a:r>
            <a:r>
              <a:rPr lang="en-US" dirty="0" smtClean="0">
                <a:latin typeface="MarchMadnessNF" pitchFamily="2" charset="0"/>
                <a:ea typeface="Bows And Boots" pitchFamily="2" charset="0"/>
              </a:rPr>
              <a:t> </a:t>
            </a:r>
            <a:r>
              <a:rPr lang="en-US" sz="2400" dirty="0" err="1" smtClean="0">
                <a:latin typeface="Calibri" pitchFamily="34" charset="0"/>
                <a:ea typeface="Bows And Boots" pitchFamily="2" charset="0"/>
                <a:cs typeface="Calibri" pitchFamily="34" charset="0"/>
              </a:rPr>
              <a:t>cntd</a:t>
            </a:r>
            <a:r>
              <a:rPr lang="en-US" sz="2400" dirty="0" smtClean="0">
                <a:latin typeface="Calibri" pitchFamily="34" charset="0"/>
                <a:ea typeface="Bows And Boots" pitchFamily="2" charset="0"/>
                <a:cs typeface="Calibri" pitchFamily="34" charset="0"/>
              </a:rPr>
              <a:t>.</a:t>
            </a:r>
            <a:endParaRPr lang="en-US" dirty="0">
              <a:latin typeface="Belgium" pitchFamily="82" charset="0"/>
            </a:endParaRPr>
          </a:p>
        </p:txBody>
      </p:sp>
      <p:sp>
        <p:nvSpPr>
          <p:cNvPr id="3" name="Content Placeholder 2"/>
          <p:cNvSpPr>
            <a:spLocks noGrp="1"/>
          </p:cNvSpPr>
          <p:nvPr>
            <p:ph idx="1"/>
          </p:nvPr>
        </p:nvSpPr>
        <p:spPr/>
        <p:txBody>
          <a:bodyPr/>
          <a:lstStyle/>
          <a:p>
            <a:pPr marL="68580" indent="0">
              <a:buNone/>
            </a:pPr>
            <a:r>
              <a:rPr lang="en-US" dirty="0" smtClean="0"/>
              <a:t>Some areas where students may earn debits or fines :</a:t>
            </a:r>
          </a:p>
          <a:p>
            <a:pPr marL="68580" indent="0">
              <a:buNone/>
            </a:pPr>
            <a:endParaRPr lang="en-US" dirty="0"/>
          </a:p>
          <a:p>
            <a:r>
              <a:rPr lang="en-US" dirty="0" smtClean="0"/>
              <a:t>Missing assignments after repeated reminders</a:t>
            </a:r>
          </a:p>
          <a:p>
            <a:r>
              <a:rPr lang="en-US" dirty="0" smtClean="0"/>
              <a:t>No name on paper</a:t>
            </a:r>
          </a:p>
          <a:p>
            <a:r>
              <a:rPr lang="en-US" dirty="0" smtClean="0"/>
              <a:t>Shouting out in class – after reminders</a:t>
            </a:r>
          </a:p>
          <a:p>
            <a:r>
              <a:rPr lang="en-US" dirty="0" smtClean="0"/>
              <a:t>Playing in line when walking from one place to another</a:t>
            </a:r>
          </a:p>
          <a:p>
            <a:r>
              <a:rPr lang="en-US" dirty="0" smtClean="0"/>
              <a:t>Not following class rules</a:t>
            </a:r>
          </a:p>
          <a:p>
            <a:endParaRPr lang="en-US"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34938">
            <a:off x="4647545" y="4436858"/>
            <a:ext cx="4343400" cy="1447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437" y="5126061"/>
            <a:ext cx="1360030" cy="13600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76406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Bows And Boots" pitchFamily="2" charset="0"/>
                <a:ea typeface="Bows And Boots" pitchFamily="2" charset="0"/>
              </a:rPr>
              <a:t>WISH LIST</a:t>
            </a:r>
            <a:endParaRPr lang="en-US" sz="6000" dirty="0">
              <a:latin typeface="Bows And Boots" pitchFamily="2" charset="0"/>
              <a:ea typeface="Bows And Boots" pitchFamily="2" charset="0"/>
            </a:endParaRPr>
          </a:p>
        </p:txBody>
      </p:sp>
      <p:sp>
        <p:nvSpPr>
          <p:cNvPr id="3" name="Content Placeholder 2"/>
          <p:cNvSpPr>
            <a:spLocks noGrp="1"/>
          </p:cNvSpPr>
          <p:nvPr>
            <p:ph idx="1"/>
          </p:nvPr>
        </p:nvSpPr>
        <p:spPr>
          <a:xfrm>
            <a:off x="304800" y="990600"/>
            <a:ext cx="8458200" cy="5410200"/>
          </a:xfrm>
        </p:spPr>
        <p:txBody>
          <a:bodyPr>
            <a:normAutofit/>
          </a:bodyPr>
          <a:lstStyle/>
          <a:p>
            <a:pPr marL="68580" indent="0">
              <a:buNone/>
            </a:pPr>
            <a:endParaRPr lang="en-US" dirty="0" smtClean="0"/>
          </a:p>
          <a:p>
            <a:pPr marL="68580" indent="0">
              <a:buNone/>
            </a:pPr>
            <a:r>
              <a:rPr lang="en-US" dirty="0" smtClean="0"/>
              <a:t>I have a wish list made up of things that I would love to have in my classroom or items that we will be using this year.</a:t>
            </a:r>
            <a:endParaRPr lang="en-US" dirty="0"/>
          </a:p>
          <a:p>
            <a:pPr marL="68580" indent="0">
              <a:buNone/>
            </a:pPr>
            <a:endParaRPr lang="en-US" dirty="0" smtClean="0"/>
          </a:p>
          <a:p>
            <a:pPr marL="68580" indent="0">
              <a:buNone/>
            </a:pPr>
            <a:r>
              <a:rPr lang="en-US" dirty="0" smtClean="0"/>
              <a:t>Thank you in advance for giving me the opportunity to teach your child this year. I am VERY excited to get to know each and every one of you. My biggest wish is that your student feels comfortable in my class, and                      achieves EVERYTHING you could wish for them.</a:t>
            </a:r>
          </a:p>
          <a:p>
            <a:pPr marL="68580" indent="0">
              <a:buNone/>
            </a:pPr>
            <a:endParaRPr lang="en-US" dirty="0"/>
          </a:p>
          <a:p>
            <a:pPr marL="68580" indent="0">
              <a:buNone/>
            </a:pPr>
            <a:r>
              <a:rPr lang="en-US" sz="2600" b="1" dirty="0">
                <a:solidFill>
                  <a:srgbClr val="C00000"/>
                </a:solidFill>
                <a:latin typeface="Aharoni" pitchFamily="2" charset="-79"/>
                <a:cs typeface="Aharoni" pitchFamily="2" charset="-79"/>
              </a:rPr>
              <a:t>Ephesians 1:16 “I have not stopped giving thanks for you, remembering you in my prayers.” </a:t>
            </a:r>
          </a:p>
        </p:txBody>
      </p:sp>
    </p:spTree>
    <p:extLst>
      <p:ext uri="{BB962C8B-B14F-4D97-AF65-F5344CB8AC3E}">
        <p14:creationId xmlns:p14="http://schemas.microsoft.com/office/powerpoint/2010/main" val="85131065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solidFill>
                  <a:srgbClr val="00B050"/>
                </a:solidFill>
                <a:effectLst>
                  <a:outerShdw blurRad="38100" dist="38100" dir="2700000" algn="tl">
                    <a:srgbClr val="000000">
                      <a:alpha val="43137"/>
                    </a:srgbClr>
                  </a:outerShdw>
                </a:effectLst>
                <a:latin typeface="Bows And Boots" pitchFamily="2" charset="0"/>
                <a:ea typeface="Bows And Boots" pitchFamily="2" charset="0"/>
              </a:rPr>
              <a:t>    About Me</a:t>
            </a:r>
            <a:endParaRPr lang="en-US" sz="6000" b="1" dirty="0">
              <a:solidFill>
                <a:srgbClr val="00B050"/>
              </a:solidFill>
              <a:effectLst>
                <a:outerShdw blurRad="38100" dist="38100" dir="2700000" algn="tl">
                  <a:srgbClr val="000000">
                    <a:alpha val="43137"/>
                  </a:srgbClr>
                </a:outerShdw>
              </a:effectLst>
              <a:latin typeface="Bows And Boots" pitchFamily="2" charset="0"/>
              <a:ea typeface="Bows And Boots"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73138"/>
            <a:ext cx="2209800" cy="196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195659"/>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423" y="3104400"/>
            <a:ext cx="2747029" cy="182554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174877"/>
            <a:ext cx="2619375" cy="174307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0675" y="3138221"/>
            <a:ext cx="1382222" cy="1568450"/>
          </a:xfrm>
          <a:prstGeom prst="rect">
            <a:avLst/>
          </a:prstGeom>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4990" y="3376024"/>
            <a:ext cx="1711925" cy="128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40527" y="3009676"/>
            <a:ext cx="2864463" cy="1825540"/>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8278" y="5068808"/>
            <a:ext cx="2520155" cy="1681416"/>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80910" y="4938302"/>
            <a:ext cx="2498121" cy="1665414"/>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85749" y="5061113"/>
            <a:ext cx="2544887" cy="1696591"/>
          </a:xfrm>
          <a:prstGeom prst="rect">
            <a:avLst/>
          </a:prstGeom>
        </p:spPr>
      </p:pic>
    </p:spTree>
    <p:extLst>
      <p:ext uri="{BB962C8B-B14F-4D97-AF65-F5344CB8AC3E}">
        <p14:creationId xmlns:p14="http://schemas.microsoft.com/office/powerpoint/2010/main" val="244310905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Calculators</a:t>
            </a:r>
            <a:endParaRPr lang="en-US" dirty="0"/>
          </a:p>
        </p:txBody>
      </p:sp>
      <p:sp>
        <p:nvSpPr>
          <p:cNvPr id="3" name="Content Placeholder 2"/>
          <p:cNvSpPr>
            <a:spLocks noGrp="1"/>
          </p:cNvSpPr>
          <p:nvPr>
            <p:ph idx="1"/>
          </p:nvPr>
        </p:nvSpPr>
        <p:spPr/>
        <p:txBody>
          <a:bodyPr>
            <a:noAutofit/>
          </a:bodyPr>
          <a:lstStyle/>
          <a:p>
            <a:r>
              <a:rPr lang="en-US" sz="2800" dirty="0" smtClean="0"/>
              <a:t>In 6</a:t>
            </a:r>
            <a:r>
              <a:rPr lang="en-US" sz="2800" baseline="30000" dirty="0" smtClean="0"/>
              <a:t>th</a:t>
            </a:r>
            <a:r>
              <a:rPr lang="en-US" sz="2800" dirty="0" smtClean="0"/>
              <a:t> Grade, students use a TI-30 or 34x calculator.  If you would like you buy your child one of these, we will begin using them this year so that they can get used to using them. </a:t>
            </a:r>
            <a:r>
              <a:rPr lang="en-US" sz="2800" dirty="0"/>
              <a:t> </a:t>
            </a:r>
            <a:r>
              <a:rPr lang="en-US" sz="2800" dirty="0" smtClean="0"/>
              <a:t>It is not a requirement though.</a:t>
            </a:r>
          </a:p>
          <a:p>
            <a:endParaRPr lang="en-US" sz="2800" dirty="0"/>
          </a:p>
          <a:p>
            <a:r>
              <a:rPr lang="en-US" sz="2800" dirty="0" smtClean="0"/>
              <a:t>If you have any extra calculators lying around the house that you would like to donate, or would like to purchase an extra for the classroom, I would greatly appreciate that </a:t>
            </a:r>
            <a:r>
              <a:rPr lang="en-US" sz="2800" dirty="0" smtClean="0">
                <a:sym typeface="Wingdings" pitchFamily="2" charset="2"/>
              </a:rPr>
              <a:t></a:t>
            </a:r>
            <a:endParaRPr lang="en-US" sz="2800" dirty="0"/>
          </a:p>
        </p:txBody>
      </p:sp>
    </p:spTree>
    <p:extLst>
      <p:ext uri="{BB962C8B-B14F-4D97-AF65-F5344CB8AC3E}">
        <p14:creationId xmlns:p14="http://schemas.microsoft.com/office/powerpoint/2010/main" val="65828761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First day of school</a:t>
            </a:r>
            <a:endParaRPr lang="en-US" dirty="0"/>
          </a:p>
        </p:txBody>
      </p:sp>
      <p:sp>
        <p:nvSpPr>
          <p:cNvPr id="3" name="Content Placeholder 2"/>
          <p:cNvSpPr>
            <a:spLocks noGrp="1"/>
          </p:cNvSpPr>
          <p:nvPr>
            <p:ph idx="1"/>
          </p:nvPr>
        </p:nvSpPr>
        <p:spPr>
          <a:xfrm>
            <a:off x="685800" y="1143000"/>
            <a:ext cx="7772400" cy="5410200"/>
          </a:xfrm>
        </p:spPr>
        <p:txBody>
          <a:bodyPr>
            <a:normAutofit lnSpcReduction="10000"/>
          </a:bodyPr>
          <a:lstStyle/>
          <a:p>
            <a:pPr marL="68580" indent="0">
              <a:buNone/>
            </a:pPr>
            <a:r>
              <a:rPr lang="en-US" sz="2400" dirty="0">
                <a:latin typeface="Calibri" pitchFamily="34" charset="0"/>
                <a:cs typeface="Calibri" pitchFamily="34" charset="0"/>
              </a:rPr>
              <a:t>Arrive at 8:00am</a:t>
            </a:r>
          </a:p>
          <a:p>
            <a:pPr marL="68580" indent="0">
              <a:buNone/>
            </a:pPr>
            <a:r>
              <a:rPr lang="en-US" sz="2400" dirty="0" smtClean="0">
                <a:latin typeface="Calibri" pitchFamily="34" charset="0"/>
                <a:cs typeface="Calibri" pitchFamily="34" charset="0"/>
              </a:rPr>
              <a:t>Depart </a:t>
            </a:r>
            <a:r>
              <a:rPr lang="en-US" sz="2400" dirty="0">
                <a:latin typeface="Calibri" pitchFamily="34" charset="0"/>
                <a:cs typeface="Calibri" pitchFamily="34" charset="0"/>
              </a:rPr>
              <a:t>at 12:00 </a:t>
            </a:r>
            <a:r>
              <a:rPr lang="en-US" sz="2400" dirty="0" smtClean="0">
                <a:latin typeface="Calibri" pitchFamily="34" charset="0"/>
                <a:cs typeface="Calibri" pitchFamily="34" charset="0"/>
              </a:rPr>
              <a:t>noon</a:t>
            </a:r>
          </a:p>
          <a:p>
            <a:pPr marL="68580" indent="0">
              <a:buNone/>
            </a:pPr>
            <a:r>
              <a:rPr lang="en-US" sz="2400" b="1" i="1" dirty="0">
                <a:latin typeface="Calibri" pitchFamily="34" charset="0"/>
                <a:cs typeface="Calibri" pitchFamily="34" charset="0"/>
              </a:rPr>
              <a:t>Arrival and Departure times and locations follow that of the oldest child</a:t>
            </a:r>
          </a:p>
          <a:p>
            <a:pPr marL="68580" indent="0">
              <a:buNone/>
            </a:pPr>
            <a:r>
              <a:rPr lang="en-US" sz="2400" dirty="0">
                <a:latin typeface="Calibri" pitchFamily="34" charset="0"/>
                <a:cs typeface="Calibri" pitchFamily="34" charset="0"/>
              </a:rPr>
              <a:t>*Parents parking during the morning arrival MUST clear </a:t>
            </a:r>
          </a:p>
          <a:p>
            <a:pPr marL="68580" indent="0">
              <a:buNone/>
            </a:pPr>
            <a:r>
              <a:rPr lang="en-US" sz="2400" dirty="0">
                <a:latin typeface="Calibri" pitchFamily="34" charset="0"/>
                <a:cs typeface="Calibri" pitchFamily="34" charset="0"/>
              </a:rPr>
              <a:t>the parking lot by </a:t>
            </a:r>
            <a:r>
              <a:rPr lang="en-US" sz="2400" dirty="0" smtClean="0">
                <a:latin typeface="Calibri" pitchFamily="34" charset="0"/>
                <a:cs typeface="Calibri" pitchFamily="34" charset="0"/>
              </a:rPr>
              <a:t>8:20am</a:t>
            </a:r>
          </a:p>
          <a:p>
            <a:pPr marL="68580" indent="0">
              <a:buNone/>
            </a:pPr>
            <a:endParaRPr lang="en-US" sz="2400" dirty="0">
              <a:latin typeface="Calibri" pitchFamily="34" charset="0"/>
              <a:cs typeface="Calibri" pitchFamily="34" charset="0"/>
            </a:endParaRPr>
          </a:p>
          <a:p>
            <a:pPr marL="68580" indent="0">
              <a:buNone/>
            </a:pPr>
            <a:r>
              <a:rPr lang="en-US" sz="2400" dirty="0">
                <a:latin typeface="Calibri" pitchFamily="34" charset="0"/>
                <a:cs typeface="Calibri" pitchFamily="34" charset="0"/>
              </a:rPr>
              <a:t>*Students are to be dropped off &amp; picked up as follows</a:t>
            </a:r>
            <a:r>
              <a:rPr lang="en-US" sz="2400" dirty="0" smtClean="0">
                <a:latin typeface="Calibri" pitchFamily="34" charset="0"/>
                <a:cs typeface="Calibri" pitchFamily="34" charset="0"/>
              </a:rPr>
              <a:t>:</a:t>
            </a:r>
          </a:p>
          <a:p>
            <a:pPr marL="68580" indent="0">
              <a:buNone/>
            </a:pPr>
            <a:endParaRPr lang="en-US" sz="2400" dirty="0">
              <a:latin typeface="Calibri" pitchFamily="34" charset="0"/>
              <a:cs typeface="Calibri" pitchFamily="34" charset="0"/>
            </a:endParaRPr>
          </a:p>
          <a:p>
            <a:pPr marL="68580" indent="0">
              <a:buNone/>
            </a:pPr>
            <a:r>
              <a:rPr lang="en-US" sz="2400" dirty="0" smtClean="0">
                <a:latin typeface="Calibri" pitchFamily="34" charset="0"/>
                <a:cs typeface="Calibri" pitchFamily="34" charset="0"/>
              </a:rPr>
              <a:t>5</a:t>
            </a:r>
            <a:r>
              <a:rPr lang="en-US" sz="2400" baseline="30000" dirty="0" smtClean="0">
                <a:latin typeface="Calibri" pitchFamily="34" charset="0"/>
                <a:cs typeface="Calibri" pitchFamily="34" charset="0"/>
              </a:rPr>
              <a:t>th</a:t>
            </a:r>
            <a:r>
              <a:rPr lang="en-US" sz="2400" dirty="0" smtClean="0">
                <a:latin typeface="Calibri" pitchFamily="34" charset="0"/>
                <a:cs typeface="Calibri" pitchFamily="34" charset="0"/>
              </a:rPr>
              <a:t> Grade </a:t>
            </a:r>
            <a:r>
              <a:rPr lang="en-US" sz="2400" dirty="0">
                <a:latin typeface="Calibri" pitchFamily="34" charset="0"/>
                <a:cs typeface="Calibri" pitchFamily="34" charset="0"/>
              </a:rPr>
              <a:t>Location Z</a:t>
            </a:r>
          </a:p>
          <a:p>
            <a:pPr marL="68580" indent="0">
              <a:buNone/>
            </a:pPr>
            <a:endParaRPr lang="en-US" sz="2400" dirty="0">
              <a:latin typeface="Calibri" pitchFamily="34" charset="0"/>
              <a:cs typeface="Calibri" pitchFamily="34" charset="0"/>
            </a:endParaRPr>
          </a:p>
          <a:p>
            <a:pPr marL="68580" indent="0">
              <a:buNone/>
            </a:pPr>
            <a:r>
              <a:rPr lang="en-US" sz="2400" dirty="0" smtClean="0">
                <a:latin typeface="Calibri" pitchFamily="34" charset="0"/>
                <a:cs typeface="Calibri" pitchFamily="34" charset="0"/>
              </a:rPr>
              <a:t>*</a:t>
            </a:r>
            <a:r>
              <a:rPr lang="en-US" sz="2400" dirty="0">
                <a:latin typeface="Calibri" pitchFamily="34" charset="0"/>
                <a:cs typeface="Calibri" pitchFamily="34" charset="0"/>
              </a:rPr>
              <a:t>Parents are not to enter the building/classroom to pick up</a:t>
            </a:r>
          </a:p>
          <a:p>
            <a:pPr marL="68580" indent="0">
              <a:buNone/>
            </a:pPr>
            <a:r>
              <a:rPr lang="en-US" sz="2400" dirty="0">
                <a:latin typeface="Calibri" pitchFamily="34" charset="0"/>
                <a:cs typeface="Calibri" pitchFamily="34" charset="0"/>
              </a:rPr>
              <a:t>  their child</a:t>
            </a:r>
          </a:p>
        </p:txBody>
      </p:sp>
    </p:spTree>
    <p:extLst>
      <p:ext uri="{BB962C8B-B14F-4D97-AF65-F5344CB8AC3E}">
        <p14:creationId xmlns:p14="http://schemas.microsoft.com/office/powerpoint/2010/main" val="2418714997"/>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day of school</a:t>
            </a:r>
            <a:endParaRPr lang="en-US" dirty="0"/>
          </a:p>
        </p:txBody>
      </p:sp>
      <p:sp>
        <p:nvSpPr>
          <p:cNvPr id="3" name="Content Placeholder 2"/>
          <p:cNvSpPr>
            <a:spLocks noGrp="1"/>
          </p:cNvSpPr>
          <p:nvPr>
            <p:ph idx="1"/>
          </p:nvPr>
        </p:nvSpPr>
        <p:spPr>
          <a:xfrm>
            <a:off x="685800" y="1600200"/>
            <a:ext cx="7772400" cy="4800599"/>
          </a:xfrm>
        </p:spPr>
        <p:txBody>
          <a:bodyPr>
            <a:normAutofit/>
          </a:bodyPr>
          <a:lstStyle/>
          <a:p>
            <a:pPr marL="68580" indent="0">
              <a:buNone/>
            </a:pPr>
            <a:r>
              <a:rPr lang="en-US" sz="3200" dirty="0">
                <a:latin typeface="Calibri" pitchFamily="34" charset="0"/>
                <a:cs typeface="Calibri" pitchFamily="34" charset="0"/>
              </a:rPr>
              <a:t>Note:  Before School Care will be available beginning at 7:00am in the cafeteria in Building B on </a:t>
            </a:r>
            <a:r>
              <a:rPr lang="en-US" sz="3200" dirty="0" smtClean="0">
                <a:latin typeface="Calibri" pitchFamily="34" charset="0"/>
                <a:cs typeface="Calibri" pitchFamily="34" charset="0"/>
              </a:rPr>
              <a:t>Wednesday</a:t>
            </a:r>
            <a:r>
              <a:rPr lang="en-US" sz="3200" dirty="0">
                <a:latin typeface="Calibri" pitchFamily="34" charset="0"/>
                <a:cs typeface="Calibri" pitchFamily="34" charset="0"/>
              </a:rPr>
              <a:t>, August </a:t>
            </a:r>
            <a:r>
              <a:rPr lang="en-US" sz="3200" dirty="0" smtClean="0">
                <a:latin typeface="Calibri" pitchFamily="34" charset="0"/>
                <a:cs typeface="Calibri" pitchFamily="34" charset="0"/>
              </a:rPr>
              <a:t>22</a:t>
            </a:r>
            <a:r>
              <a:rPr lang="en-US" sz="3200" baseline="30000" dirty="0" smtClean="0">
                <a:latin typeface="Calibri" pitchFamily="34" charset="0"/>
                <a:cs typeface="Calibri" pitchFamily="34" charset="0"/>
              </a:rPr>
              <a:t>nd</a:t>
            </a:r>
            <a:endParaRPr lang="en-US" sz="3200" dirty="0" smtClean="0">
              <a:latin typeface="Calibri" pitchFamily="34" charset="0"/>
              <a:cs typeface="Calibri" pitchFamily="34" charset="0"/>
            </a:endParaRPr>
          </a:p>
          <a:p>
            <a:pPr marL="68580" indent="0">
              <a:buNone/>
            </a:pPr>
            <a:endParaRPr lang="en-US" sz="3200" dirty="0">
              <a:latin typeface="Calibri" pitchFamily="34" charset="0"/>
              <a:cs typeface="Calibri" pitchFamily="34" charset="0"/>
            </a:endParaRPr>
          </a:p>
          <a:p>
            <a:pPr marL="68580" indent="0">
              <a:buNone/>
            </a:pPr>
            <a:r>
              <a:rPr lang="en-US" sz="3200" dirty="0">
                <a:latin typeface="Calibri" pitchFamily="34" charset="0"/>
                <a:cs typeface="Calibri" pitchFamily="34" charset="0"/>
              </a:rPr>
              <a:t>.   Students may enter the cafeteria through the double doors at the end of Building </a:t>
            </a:r>
            <a:r>
              <a:rPr lang="en-US" sz="3200" dirty="0" smtClean="0">
                <a:latin typeface="Calibri" pitchFamily="34" charset="0"/>
                <a:cs typeface="Calibri" pitchFamily="34" charset="0"/>
              </a:rPr>
              <a:t>B</a:t>
            </a:r>
            <a:r>
              <a:rPr lang="en-US" sz="3200" dirty="0">
                <a:latin typeface="Calibri" pitchFamily="34" charset="0"/>
                <a:cs typeface="Calibri" pitchFamily="34" charset="0"/>
              </a:rPr>
              <a:t>.  Beginning August </a:t>
            </a:r>
            <a:r>
              <a:rPr lang="en-US" sz="3200" dirty="0" smtClean="0">
                <a:latin typeface="Calibri" pitchFamily="34" charset="0"/>
                <a:cs typeface="Calibri" pitchFamily="34" charset="0"/>
              </a:rPr>
              <a:t>23rd, </a:t>
            </a:r>
            <a:r>
              <a:rPr lang="en-US" sz="3200" dirty="0">
                <a:latin typeface="Calibri" pitchFamily="34" charset="0"/>
                <a:cs typeface="Calibri" pitchFamily="34" charset="0"/>
              </a:rPr>
              <a:t>Before and After School Care will follow the regular schedule</a:t>
            </a:r>
            <a:r>
              <a:rPr lang="en-US" sz="3200" dirty="0" smtClean="0">
                <a:latin typeface="Calibri" pitchFamily="34" charset="0"/>
                <a:cs typeface="Calibri" pitchFamily="34" charset="0"/>
              </a:rPr>
              <a:t>.</a:t>
            </a:r>
          </a:p>
          <a:p>
            <a:pPr marL="68580" indent="0">
              <a:buNone/>
            </a:pP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247947736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latin typeface="Bows And Boots" pitchFamily="2" charset="0"/>
                <a:ea typeface="Bows And Boots" pitchFamily="2" charset="0"/>
              </a:rPr>
              <a:t>Questions?</a:t>
            </a:r>
            <a:endParaRPr lang="en-US" sz="7200" dirty="0">
              <a:latin typeface="Bows And Boots" pitchFamily="2" charset="0"/>
              <a:ea typeface="Bows And Boots" pitchFamily="2" charset="0"/>
            </a:endParaRPr>
          </a:p>
        </p:txBody>
      </p:sp>
      <p:sp>
        <p:nvSpPr>
          <p:cNvPr id="3" name="Content Placeholder 2"/>
          <p:cNvSpPr>
            <a:spLocks noGrp="1"/>
          </p:cNvSpPr>
          <p:nvPr>
            <p:ph idx="1"/>
          </p:nvPr>
        </p:nvSpPr>
        <p:spPr/>
        <p:txBody>
          <a:bodyPr>
            <a:normAutofit fontScale="92500"/>
          </a:bodyPr>
          <a:lstStyle/>
          <a:p>
            <a:pPr marL="68580" indent="0">
              <a:buNone/>
            </a:pPr>
            <a:r>
              <a:rPr lang="en-US" sz="7200" dirty="0" smtClean="0">
                <a:latin typeface="Complete in Him" pitchFamily="2" charset="0"/>
              </a:rPr>
              <a:t>Thank you for coming. Do not hesitate to contact me if you have any questions. </a:t>
            </a:r>
            <a:r>
              <a:rPr lang="en-US" sz="7200" dirty="0" smtClean="0">
                <a:latin typeface="Complete in Him" pitchFamily="2" charset="0"/>
                <a:sym typeface="Wingdings" pitchFamily="2" charset="2"/>
              </a:rPr>
              <a:t></a:t>
            </a:r>
          </a:p>
          <a:p>
            <a:pPr marL="68580" indent="0">
              <a:buNone/>
            </a:pPr>
            <a:endParaRPr lang="en-US" dirty="0"/>
          </a:p>
        </p:txBody>
      </p:sp>
    </p:spTree>
    <p:extLst>
      <p:ext uri="{BB962C8B-B14F-4D97-AF65-F5344CB8AC3E}">
        <p14:creationId xmlns:p14="http://schemas.microsoft.com/office/powerpoint/2010/main" val="3398916532"/>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400" b="1" u="sng" dirty="0" smtClean="0">
                <a:latin typeface="Bows And Boots" pitchFamily="2" charset="0"/>
                <a:ea typeface="Bows And Boots" pitchFamily="2" charset="0"/>
              </a:rPr>
              <a:t>Contact information</a:t>
            </a:r>
            <a:endParaRPr lang="en-US" sz="4400" b="1" u="sng" dirty="0">
              <a:latin typeface="Bows And Boots" pitchFamily="2" charset="0"/>
              <a:ea typeface="Bows And Boots" pitchFamily="2" charset="0"/>
            </a:endParaRPr>
          </a:p>
        </p:txBody>
      </p:sp>
      <p:sp>
        <p:nvSpPr>
          <p:cNvPr id="4" name="TextBox 3"/>
          <p:cNvSpPr txBox="1"/>
          <p:nvPr/>
        </p:nvSpPr>
        <p:spPr>
          <a:xfrm>
            <a:off x="498764" y="2057400"/>
            <a:ext cx="8153400" cy="3046988"/>
          </a:xfrm>
          <a:prstGeom prst="rect">
            <a:avLst/>
          </a:prstGeom>
          <a:noFill/>
        </p:spPr>
        <p:txBody>
          <a:bodyPr wrap="square" rtlCol="0">
            <a:spAutoFit/>
          </a:bodyPr>
          <a:lstStyle/>
          <a:p>
            <a:r>
              <a:rPr lang="en-US" sz="2000" dirty="0" smtClean="0">
                <a:latin typeface="Belgium" pitchFamily="82" charset="0"/>
              </a:rPr>
              <a:t>School Phone :  </a:t>
            </a:r>
            <a:r>
              <a:rPr lang="en-US" sz="2000" dirty="0">
                <a:latin typeface="Belgium" pitchFamily="82" charset="0"/>
              </a:rPr>
              <a:t>(336) </a:t>
            </a:r>
            <a:r>
              <a:rPr lang="en-US" sz="2000" dirty="0" smtClean="0">
                <a:latin typeface="Belgium" pitchFamily="82" charset="0"/>
              </a:rPr>
              <a:t>227-0288 x 130</a:t>
            </a:r>
          </a:p>
          <a:p>
            <a:endParaRPr lang="en-US" sz="2000" dirty="0">
              <a:latin typeface="Belgium" pitchFamily="82" charset="0"/>
            </a:endParaRPr>
          </a:p>
          <a:p>
            <a:r>
              <a:rPr lang="en-US" sz="2000" dirty="0" smtClean="0">
                <a:latin typeface="Belgium" pitchFamily="82" charset="0"/>
              </a:rPr>
              <a:t>Cell Phone – for emergencies : (336) 675-1504</a:t>
            </a:r>
          </a:p>
          <a:p>
            <a:endParaRPr lang="en-US" sz="2000" dirty="0">
              <a:latin typeface="Belgium" pitchFamily="82" charset="0"/>
            </a:endParaRPr>
          </a:p>
          <a:p>
            <a:r>
              <a:rPr lang="en-US" sz="2000" dirty="0" smtClean="0">
                <a:latin typeface="Belgium" pitchFamily="82" charset="0"/>
              </a:rPr>
              <a:t>Email :  </a:t>
            </a:r>
            <a:r>
              <a:rPr lang="en-US" sz="2400" dirty="0" smtClean="0">
                <a:latin typeface="Belgium" pitchFamily="82" charset="0"/>
                <a:hlinkClick r:id="rId2"/>
              </a:rPr>
              <a:t>ccamons@burlingtonchristian.org</a:t>
            </a:r>
            <a:endParaRPr lang="en-US" sz="2400" dirty="0" smtClean="0">
              <a:latin typeface="Belgium" pitchFamily="82" charset="0"/>
            </a:endParaRPr>
          </a:p>
          <a:p>
            <a:endParaRPr lang="en-US" sz="2000" dirty="0">
              <a:latin typeface="Belgium" pitchFamily="82" charset="0"/>
            </a:endParaRPr>
          </a:p>
          <a:p>
            <a:r>
              <a:rPr lang="en-US" sz="2000" dirty="0" smtClean="0">
                <a:latin typeface="Belgium" pitchFamily="82" charset="0"/>
              </a:rPr>
              <a:t>Class Website with extra information :</a:t>
            </a:r>
          </a:p>
          <a:p>
            <a:endParaRPr lang="en-US" sz="2000" dirty="0">
              <a:latin typeface="Belgium" pitchFamily="82" charset="0"/>
            </a:endParaRPr>
          </a:p>
          <a:p>
            <a:r>
              <a:rPr lang="en-US" sz="2800" b="1" dirty="0">
                <a:solidFill>
                  <a:schemeClr val="tx1">
                    <a:lumMod val="85000"/>
                    <a:lumOff val="15000"/>
                  </a:schemeClr>
                </a:solidFill>
                <a:latin typeface="Belgium" pitchFamily="82" charset="0"/>
                <a:hlinkClick r:id="rId3"/>
              </a:rPr>
              <a:t>http://mrscamonscubs.weebly.com</a:t>
            </a:r>
            <a:endParaRPr lang="en-US" sz="2800" dirty="0">
              <a:solidFill>
                <a:schemeClr val="tx1">
                  <a:lumMod val="85000"/>
                  <a:lumOff val="15000"/>
                </a:schemeClr>
              </a:solidFill>
              <a:latin typeface="Belgium" pitchFamily="82"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1" y="4914468"/>
            <a:ext cx="2857499" cy="18811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720212"/>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400" b="1" u="sng" dirty="0" smtClean="0">
                <a:latin typeface="Bows And Boots" pitchFamily="2" charset="0"/>
                <a:ea typeface="Bows And Boots" pitchFamily="2" charset="0"/>
              </a:rPr>
              <a:t>What’s on your desk?</a:t>
            </a:r>
            <a:endParaRPr lang="en-US" sz="4400" b="1" u="sng" dirty="0">
              <a:latin typeface="Bows And Boots" pitchFamily="2" charset="0"/>
              <a:ea typeface="Bows And Boots" pitchFamily="2" charset="0"/>
            </a:endParaRPr>
          </a:p>
        </p:txBody>
      </p:sp>
      <p:sp>
        <p:nvSpPr>
          <p:cNvPr id="2" name="Content Placeholder 1"/>
          <p:cNvSpPr>
            <a:spLocks noGrp="1"/>
          </p:cNvSpPr>
          <p:nvPr>
            <p:ph idx="1"/>
          </p:nvPr>
        </p:nvSpPr>
        <p:spPr>
          <a:xfrm>
            <a:off x="685800" y="1219200"/>
            <a:ext cx="7772400" cy="5257799"/>
          </a:xfrm>
        </p:spPr>
        <p:txBody>
          <a:bodyPr>
            <a:normAutofit fontScale="92500" lnSpcReduction="20000"/>
          </a:bodyPr>
          <a:lstStyle/>
          <a:p>
            <a:r>
              <a:rPr lang="en-US" sz="3200" dirty="0" smtClean="0">
                <a:latin typeface="Aharoni" pitchFamily="2" charset="-79"/>
                <a:cs typeface="Aharoni" pitchFamily="2" charset="-79"/>
              </a:rPr>
              <a:t>Folder with information </a:t>
            </a:r>
          </a:p>
          <a:p>
            <a:r>
              <a:rPr lang="en-US" sz="3200" dirty="0" smtClean="0">
                <a:latin typeface="Aharoni" pitchFamily="2" charset="-79"/>
                <a:cs typeface="Aharoni" pitchFamily="2" charset="-79"/>
              </a:rPr>
              <a:t>Math Text Book</a:t>
            </a:r>
          </a:p>
          <a:p>
            <a:r>
              <a:rPr lang="en-US" sz="3200" dirty="0" smtClean="0">
                <a:latin typeface="Aharoni" pitchFamily="2" charset="-79"/>
                <a:cs typeface="Aharoni" pitchFamily="2" charset="-79"/>
              </a:rPr>
              <a:t>Language Arts Text Book</a:t>
            </a:r>
          </a:p>
          <a:p>
            <a:r>
              <a:rPr lang="en-US" sz="3200" dirty="0" smtClean="0">
                <a:latin typeface="Aharoni" pitchFamily="2" charset="-79"/>
                <a:cs typeface="Aharoni" pitchFamily="2" charset="-79"/>
              </a:rPr>
              <a:t>English Work Book</a:t>
            </a:r>
          </a:p>
          <a:p>
            <a:r>
              <a:rPr lang="en-US" sz="3200" dirty="0" smtClean="0">
                <a:latin typeface="Aharoni" pitchFamily="2" charset="-79"/>
                <a:cs typeface="Aharoni" pitchFamily="2" charset="-79"/>
              </a:rPr>
              <a:t>History </a:t>
            </a:r>
            <a:r>
              <a:rPr lang="en-US" sz="3200" dirty="0">
                <a:latin typeface="Aharoni" pitchFamily="2" charset="-79"/>
                <a:cs typeface="Aharoni" pitchFamily="2" charset="-79"/>
              </a:rPr>
              <a:t>Text Book and Work Book</a:t>
            </a:r>
          </a:p>
          <a:p>
            <a:r>
              <a:rPr lang="en-US" sz="3200" dirty="0" smtClean="0">
                <a:latin typeface="Aharoni" pitchFamily="2" charset="-79"/>
                <a:cs typeface="Aharoni" pitchFamily="2" charset="-79"/>
              </a:rPr>
              <a:t>Science Text Book and Work Book</a:t>
            </a:r>
          </a:p>
          <a:p>
            <a:r>
              <a:rPr lang="en-US" sz="3200" dirty="0" smtClean="0">
                <a:latin typeface="Aharoni" pitchFamily="2" charset="-79"/>
                <a:cs typeface="Aharoni" pitchFamily="2" charset="-79"/>
              </a:rPr>
              <a:t>Planner</a:t>
            </a:r>
          </a:p>
          <a:p>
            <a:endParaRPr lang="en-US" sz="3200" dirty="0">
              <a:latin typeface="Aharoni" pitchFamily="2" charset="-79"/>
              <a:cs typeface="Aharoni" pitchFamily="2" charset="-79"/>
            </a:endParaRPr>
          </a:p>
          <a:p>
            <a:r>
              <a:rPr lang="en-US" sz="3200" dirty="0" smtClean="0">
                <a:latin typeface="+mj-lt"/>
                <a:cs typeface="Aharoni" pitchFamily="2" charset="-79"/>
              </a:rPr>
              <a:t>Please return Emergency Information form by THURSDAY. Please return all other forms that need to be filled in by FRIDAY.</a:t>
            </a:r>
            <a:endParaRPr lang="en-US" sz="3200" dirty="0">
              <a:latin typeface="+mj-lt"/>
              <a:cs typeface="Aharoni" pitchFamily="2" charset="-79"/>
            </a:endParaRPr>
          </a:p>
        </p:txBody>
      </p:sp>
    </p:spTree>
    <p:extLst>
      <p:ext uri="{BB962C8B-B14F-4D97-AF65-F5344CB8AC3E}">
        <p14:creationId xmlns:p14="http://schemas.microsoft.com/office/powerpoint/2010/main" val="2553422886"/>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u="sng" dirty="0" smtClean="0">
                <a:latin typeface="Bows And Boots" pitchFamily="2" charset="0"/>
                <a:ea typeface="Bows And Boots" pitchFamily="2" charset="0"/>
              </a:rPr>
              <a:t>Schedule</a:t>
            </a:r>
            <a:r>
              <a:rPr lang="en-US" sz="1600" dirty="0">
                <a:latin typeface="Arial" pitchFamily="34" charset="0"/>
                <a:ea typeface="Bows And Boots" pitchFamily="2" charset="0"/>
                <a:cs typeface="Arial" pitchFamily="34" charset="0"/>
              </a:rPr>
              <a:t> </a:t>
            </a:r>
            <a:r>
              <a:rPr lang="en-US" sz="1600" dirty="0" smtClean="0">
                <a:latin typeface="Arial" pitchFamily="34" charset="0"/>
                <a:ea typeface="Bows And Boots" pitchFamily="2" charset="0"/>
                <a:cs typeface="Arial" pitchFamily="34" charset="0"/>
              </a:rPr>
              <a:t>(Subject to change)</a:t>
            </a:r>
            <a:endParaRPr lang="en-US" sz="6600" b="1" u="sng" dirty="0">
              <a:latin typeface="Bows And Boots" pitchFamily="2" charset="0"/>
              <a:ea typeface="Bows And Boots"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8722336"/>
              </p:ext>
            </p:extLst>
          </p:nvPr>
        </p:nvGraphicFramePr>
        <p:xfrm>
          <a:off x="609600" y="1905000"/>
          <a:ext cx="3371850" cy="4556760"/>
        </p:xfrm>
        <a:graphic>
          <a:graphicData uri="http://schemas.openxmlformats.org/drawingml/2006/table">
            <a:tbl>
              <a:tblPr firstRow="1" firstCol="1" bandRow="1">
                <a:tableStyleId>{5C22544A-7EE6-4342-B048-85BDC9FD1C3A}</a:tableStyleId>
              </a:tblPr>
              <a:tblGrid>
                <a:gridCol w="838200"/>
                <a:gridCol w="2533650"/>
              </a:tblGrid>
              <a:tr h="260043">
                <a:tc>
                  <a:txBody>
                    <a:bodyPr/>
                    <a:lstStyle/>
                    <a:p>
                      <a:pPr marL="0" marR="0">
                        <a:lnSpc>
                          <a:spcPct val="115000"/>
                        </a:lnSpc>
                        <a:spcBef>
                          <a:spcPts val="0"/>
                        </a:spcBef>
                        <a:spcAft>
                          <a:spcPts val="0"/>
                        </a:spcAft>
                      </a:pPr>
                      <a:r>
                        <a:rPr lang="en-US" sz="1200" dirty="0">
                          <a:effectLst/>
                          <a:latin typeface="Calibri"/>
                          <a:ea typeface="Calibri"/>
                          <a:cs typeface="MV Boli"/>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u="sng" dirty="0">
                          <a:effectLst/>
                          <a:latin typeface="Calibri"/>
                          <a:ea typeface="Calibri"/>
                          <a:cs typeface="MV Boli"/>
                        </a:rPr>
                        <a:t>MONDAY WEEK 1</a:t>
                      </a:r>
                      <a:endParaRPr lang="en-US" sz="2000" dirty="0">
                        <a:effectLst/>
                        <a:latin typeface="Calibri"/>
                        <a:ea typeface="Calibri"/>
                        <a:cs typeface="Times New Roman"/>
                      </a:endParaRPr>
                    </a:p>
                  </a:txBody>
                  <a:tcPr marL="68580" marR="68580" marT="0" marB="0"/>
                </a:tc>
              </a:tr>
              <a:tr h="3595677">
                <a:tc>
                  <a:txBody>
                    <a:bodyPr/>
                    <a:lstStyle/>
                    <a:p>
                      <a:pPr marL="0" marR="0">
                        <a:lnSpc>
                          <a:spcPct val="115000"/>
                        </a:lnSpc>
                        <a:spcBef>
                          <a:spcPts val="0"/>
                        </a:spcBef>
                        <a:spcAft>
                          <a:spcPts val="0"/>
                        </a:spcAft>
                      </a:pPr>
                      <a:r>
                        <a:rPr lang="en-US" sz="2000">
                          <a:effectLst/>
                          <a:latin typeface="Calibri"/>
                          <a:ea typeface="Calibri"/>
                          <a:cs typeface="MV Boli"/>
                        </a:rPr>
                        <a:t>8:15</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8:45</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9:15</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10:40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11:00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11:30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12:05</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1:00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1:35</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2:00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2:45</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3:15</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latin typeface="Calibri"/>
                          <a:ea typeface="Calibri"/>
                          <a:cs typeface="MV Boli"/>
                        </a:rPr>
                        <a:t>Morning Work</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Bible</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Math</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Break</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Language Arts</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highlight>
                            <a:srgbClr val="FFFF00"/>
                          </a:highlight>
                          <a:latin typeface="Calibri"/>
                          <a:ea typeface="Calibri"/>
                          <a:cs typeface="MV Boli"/>
                        </a:rPr>
                        <a:t>P.E.</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Language Arts</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solidFill>
                            <a:srgbClr val="FF0000"/>
                          </a:solidFill>
                          <a:effectLst/>
                          <a:latin typeface="Calibri"/>
                          <a:ea typeface="Calibri"/>
                          <a:cs typeface="MV Boli"/>
                        </a:rPr>
                        <a:t>LUNCH</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D.E.A.R</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Science / History</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Recess</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Dismissal</a:t>
                      </a:r>
                      <a:endParaRPr lang="en-US" sz="2000" dirty="0">
                        <a:effectLst/>
                        <a:latin typeface="Calibri"/>
                        <a:ea typeface="Calibri"/>
                        <a:cs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51020527"/>
              </p:ext>
            </p:extLst>
          </p:nvPr>
        </p:nvGraphicFramePr>
        <p:xfrm>
          <a:off x="4495800" y="1905000"/>
          <a:ext cx="3829050" cy="4556760"/>
        </p:xfrm>
        <a:graphic>
          <a:graphicData uri="http://schemas.openxmlformats.org/drawingml/2006/table">
            <a:tbl>
              <a:tblPr firstRow="1" firstCol="1" bandRow="1">
                <a:tableStyleId>{5C22544A-7EE6-4342-B048-85BDC9FD1C3A}</a:tableStyleId>
              </a:tblPr>
              <a:tblGrid>
                <a:gridCol w="914400"/>
                <a:gridCol w="2914650"/>
              </a:tblGrid>
              <a:tr h="202494">
                <a:tc>
                  <a:txBody>
                    <a:bodyPr/>
                    <a:lstStyle/>
                    <a:p>
                      <a:pPr marL="0" marR="0">
                        <a:lnSpc>
                          <a:spcPct val="115000"/>
                        </a:lnSpc>
                        <a:spcBef>
                          <a:spcPts val="0"/>
                        </a:spcBef>
                        <a:spcAft>
                          <a:spcPts val="0"/>
                        </a:spcAft>
                      </a:pPr>
                      <a:r>
                        <a:rPr lang="en-US" sz="2000" b="1" u="none" strike="noStrike" dirty="0">
                          <a:effectLst/>
                          <a:latin typeface="Calibri"/>
                          <a:ea typeface="Calibri"/>
                          <a:cs typeface="MV Boli"/>
                        </a:rPr>
                        <a:t> </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u="sng">
                          <a:effectLst/>
                          <a:latin typeface="Calibri"/>
                          <a:ea typeface="Calibri"/>
                          <a:cs typeface="MV Boli"/>
                        </a:rPr>
                        <a:t>MONDAY WEEK 2</a:t>
                      </a:r>
                      <a:endParaRPr lang="en-US" sz="2000">
                        <a:effectLst/>
                        <a:latin typeface="Calibri"/>
                        <a:ea typeface="Calibri"/>
                        <a:cs typeface="Times New Roman"/>
                      </a:endParaRPr>
                    </a:p>
                  </a:txBody>
                  <a:tcPr marL="68580" marR="68580" marT="0" marB="0"/>
                </a:tc>
              </a:tr>
              <a:tr h="2799945">
                <a:tc>
                  <a:txBody>
                    <a:bodyPr/>
                    <a:lstStyle/>
                    <a:p>
                      <a:pPr marL="0" marR="0">
                        <a:lnSpc>
                          <a:spcPct val="115000"/>
                        </a:lnSpc>
                        <a:spcBef>
                          <a:spcPts val="0"/>
                        </a:spcBef>
                        <a:spcAft>
                          <a:spcPts val="0"/>
                        </a:spcAft>
                      </a:pPr>
                      <a:r>
                        <a:rPr lang="en-US" sz="2000" dirty="0">
                          <a:effectLst/>
                          <a:latin typeface="Calibri"/>
                          <a:ea typeface="Calibri"/>
                          <a:cs typeface="MV Boli"/>
                        </a:rPr>
                        <a:t>8:15</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8:45</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9:15</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10:40</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11:00</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11:30</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12:05</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1:00</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1:30</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2:10</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3:00</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3:15</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latin typeface="Calibri"/>
                          <a:ea typeface="Calibri"/>
                          <a:cs typeface="MV Boli"/>
                        </a:rPr>
                        <a:t>Morning Work</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Bible</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Math</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Break</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Language Arts</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highlight>
                            <a:srgbClr val="FFFF00"/>
                          </a:highlight>
                          <a:latin typeface="Calibri"/>
                          <a:ea typeface="Calibri"/>
                          <a:cs typeface="MV Boli"/>
                        </a:rPr>
                        <a:t>P.E.</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Language Arts</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solidFill>
                            <a:srgbClr val="FF0000"/>
                          </a:solidFill>
                          <a:effectLst/>
                          <a:latin typeface="Calibri"/>
                          <a:ea typeface="Calibri"/>
                          <a:cs typeface="MV Boli"/>
                        </a:rPr>
                        <a:t>LUNCH</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highlight>
                            <a:srgbClr val="FFFF00"/>
                          </a:highlight>
                          <a:latin typeface="Calibri"/>
                          <a:ea typeface="Calibri"/>
                          <a:cs typeface="MV Boli"/>
                        </a:rPr>
                        <a:t>ART</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Science / History</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Recess</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Dismissal</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33633875"/>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u="sng" dirty="0">
                <a:latin typeface="Bows And Boots" pitchFamily="2" charset="0"/>
                <a:ea typeface="Bows And Boots" pitchFamily="2" charset="0"/>
              </a:rPr>
              <a:t>Schedule</a:t>
            </a:r>
            <a:endParaRPr lang="en-US" sz="6000" b="1" u="sng"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03558407"/>
              </p:ext>
            </p:extLst>
          </p:nvPr>
        </p:nvGraphicFramePr>
        <p:xfrm>
          <a:off x="533400" y="1371600"/>
          <a:ext cx="3733800" cy="4556760"/>
        </p:xfrm>
        <a:graphic>
          <a:graphicData uri="http://schemas.openxmlformats.org/drawingml/2006/table">
            <a:tbl>
              <a:tblPr firstRow="1" firstCol="1" bandRow="1">
                <a:tableStyleId>{5C22544A-7EE6-4342-B048-85BDC9FD1C3A}</a:tableStyleId>
              </a:tblPr>
              <a:tblGrid>
                <a:gridCol w="1143000"/>
                <a:gridCol w="2590800"/>
              </a:tblGrid>
              <a:tr h="248069">
                <a:tc>
                  <a:txBody>
                    <a:bodyPr/>
                    <a:lstStyle/>
                    <a:p>
                      <a:pPr marL="0" marR="0">
                        <a:lnSpc>
                          <a:spcPct val="115000"/>
                        </a:lnSpc>
                        <a:spcBef>
                          <a:spcPts val="0"/>
                        </a:spcBef>
                        <a:spcAft>
                          <a:spcPts val="0"/>
                        </a:spcAft>
                      </a:pPr>
                      <a:r>
                        <a:rPr lang="en-US" sz="2000" dirty="0">
                          <a:effectLst/>
                          <a:latin typeface="Calibri"/>
                          <a:ea typeface="Calibri"/>
                          <a:cs typeface="MV Boli"/>
                        </a:rPr>
                        <a:t> </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u="sng">
                          <a:effectLst/>
                          <a:latin typeface="Calibri"/>
                          <a:ea typeface="Calibri"/>
                          <a:cs typeface="MV Boli"/>
                        </a:rPr>
                        <a:t>TUESDAY</a:t>
                      </a:r>
                      <a:endParaRPr lang="en-US" sz="2000">
                        <a:effectLst/>
                        <a:latin typeface="Calibri"/>
                        <a:ea typeface="Calibri"/>
                        <a:cs typeface="Times New Roman"/>
                      </a:endParaRPr>
                    </a:p>
                  </a:txBody>
                  <a:tcPr marL="68580" marR="68580" marT="0" marB="0"/>
                </a:tc>
              </a:tr>
              <a:tr h="3695281">
                <a:tc>
                  <a:txBody>
                    <a:bodyPr/>
                    <a:lstStyle/>
                    <a:p>
                      <a:pPr marL="0" marR="0">
                        <a:lnSpc>
                          <a:spcPct val="115000"/>
                        </a:lnSpc>
                        <a:spcBef>
                          <a:spcPts val="0"/>
                        </a:spcBef>
                        <a:spcAft>
                          <a:spcPts val="0"/>
                        </a:spcAft>
                      </a:pPr>
                      <a:r>
                        <a:rPr lang="en-US" sz="2000" dirty="0">
                          <a:effectLst/>
                          <a:latin typeface="Calibri"/>
                          <a:ea typeface="Calibri"/>
                          <a:cs typeface="MV Boli"/>
                        </a:rPr>
                        <a:t>8:15</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8:45</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9:15</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10:40</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11:00</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12:00</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12:40</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1:00</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1:35</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2:00</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2:45</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3:15</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latin typeface="Calibri"/>
                          <a:ea typeface="Calibri"/>
                          <a:cs typeface="MV Boli"/>
                        </a:rPr>
                        <a:t>Morning Work</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Bible</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Math </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Break</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Language Arts</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highlight>
                            <a:srgbClr val="FFFF00"/>
                          </a:highlight>
                          <a:latin typeface="Calibri"/>
                          <a:ea typeface="Calibri"/>
                          <a:cs typeface="MV Boli"/>
                        </a:rPr>
                        <a:t>Computer </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D.E.A.R</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solidFill>
                            <a:srgbClr val="FF0000"/>
                          </a:solidFill>
                          <a:effectLst/>
                          <a:latin typeface="Calibri"/>
                          <a:ea typeface="Calibri"/>
                          <a:cs typeface="MV Boli"/>
                        </a:rPr>
                        <a:t> LUNCH</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Language Arts</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Science / History</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Recess</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Dismissal</a:t>
                      </a:r>
                      <a:endParaRPr lang="en-US" sz="2000" dirty="0">
                        <a:effectLst/>
                        <a:latin typeface="Calibri"/>
                        <a:ea typeface="Calibri"/>
                        <a:cs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88261251"/>
              </p:ext>
            </p:extLst>
          </p:nvPr>
        </p:nvGraphicFramePr>
        <p:xfrm>
          <a:off x="5638800" y="1447800"/>
          <a:ext cx="3219450" cy="4165092"/>
        </p:xfrm>
        <a:graphic>
          <a:graphicData uri="http://schemas.openxmlformats.org/drawingml/2006/table">
            <a:tbl>
              <a:tblPr firstRow="1" firstCol="1" bandRow="1">
                <a:tableStyleId>{5C22544A-7EE6-4342-B048-85BDC9FD1C3A}</a:tableStyleId>
              </a:tblPr>
              <a:tblGrid>
                <a:gridCol w="838200"/>
                <a:gridCol w="2381250"/>
              </a:tblGrid>
              <a:tr h="212773">
                <a:tc>
                  <a:txBody>
                    <a:bodyPr/>
                    <a:lstStyle/>
                    <a:p>
                      <a:pPr marL="0" marR="0">
                        <a:lnSpc>
                          <a:spcPct val="115000"/>
                        </a:lnSpc>
                        <a:spcBef>
                          <a:spcPts val="0"/>
                        </a:spcBef>
                        <a:spcAft>
                          <a:spcPts val="0"/>
                        </a:spcAft>
                      </a:pPr>
                      <a:r>
                        <a:rPr lang="en-US" sz="2000" b="1" u="none" strike="noStrike">
                          <a:effectLst/>
                          <a:latin typeface="Calibri"/>
                          <a:ea typeface="Calibri"/>
                          <a:cs typeface="MV Boli"/>
                        </a:rPr>
                        <a:t>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u="sng">
                          <a:effectLst/>
                          <a:latin typeface="Calibri"/>
                          <a:ea typeface="Calibri"/>
                          <a:cs typeface="MV Boli"/>
                        </a:rPr>
                        <a:t>WEDNESDAY</a:t>
                      </a:r>
                      <a:endParaRPr lang="en-US" sz="2000">
                        <a:effectLst/>
                        <a:latin typeface="Calibri"/>
                        <a:ea typeface="Calibri"/>
                        <a:cs typeface="Times New Roman"/>
                      </a:endParaRPr>
                    </a:p>
                  </a:txBody>
                  <a:tcPr marL="68580" marR="68580" marT="0" marB="0"/>
                </a:tc>
              </a:tr>
              <a:tr h="2942066">
                <a:tc>
                  <a:txBody>
                    <a:bodyPr/>
                    <a:lstStyle/>
                    <a:p>
                      <a:pPr marL="0" marR="0">
                        <a:lnSpc>
                          <a:spcPct val="115000"/>
                        </a:lnSpc>
                        <a:spcBef>
                          <a:spcPts val="0"/>
                        </a:spcBef>
                        <a:spcAft>
                          <a:spcPts val="0"/>
                        </a:spcAft>
                      </a:pPr>
                      <a:r>
                        <a:rPr lang="en-US" sz="2000">
                          <a:effectLst/>
                          <a:latin typeface="Calibri"/>
                          <a:ea typeface="Calibri"/>
                          <a:cs typeface="MV Boli"/>
                        </a:rPr>
                        <a:t>8:15</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8:45</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9:30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10:40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11:00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11:30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1:00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1:35</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2:00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2:45</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3:15</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latin typeface="Calibri"/>
                          <a:ea typeface="Calibri"/>
                          <a:cs typeface="MV Boli"/>
                        </a:rPr>
                        <a:t>Morning Work</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highlight>
                            <a:srgbClr val="FFFF00"/>
                          </a:highlight>
                          <a:latin typeface="Calibri"/>
                          <a:ea typeface="Calibri"/>
                          <a:cs typeface="MV Boli"/>
                        </a:rPr>
                        <a:t>Spanish</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Language Arts</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Break</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Bible</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Math</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solidFill>
                            <a:srgbClr val="FF0000"/>
                          </a:solidFill>
                          <a:effectLst/>
                          <a:latin typeface="Calibri"/>
                          <a:ea typeface="Calibri"/>
                          <a:cs typeface="MV Boli"/>
                        </a:rPr>
                        <a:t>LUNCH</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D.E.A.R</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Science/History</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Recess</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Dismissal</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62031539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u="sng" dirty="0">
                <a:latin typeface="Bows And Boots" pitchFamily="2" charset="0"/>
                <a:ea typeface="Bows And Boots" pitchFamily="2" charset="0"/>
              </a:rPr>
              <a:t>Schedule</a:t>
            </a:r>
            <a:endParaRPr lang="en-US" sz="6000" b="1" u="sng"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43598298"/>
              </p:ext>
            </p:extLst>
          </p:nvPr>
        </p:nvGraphicFramePr>
        <p:xfrm>
          <a:off x="533400" y="1371600"/>
          <a:ext cx="3733800" cy="4907280"/>
        </p:xfrm>
        <a:graphic>
          <a:graphicData uri="http://schemas.openxmlformats.org/drawingml/2006/table">
            <a:tbl>
              <a:tblPr firstRow="1" firstCol="1" bandRow="1">
                <a:tableStyleId>{5C22544A-7EE6-4342-B048-85BDC9FD1C3A}</a:tableStyleId>
              </a:tblPr>
              <a:tblGrid>
                <a:gridCol w="1143000"/>
                <a:gridCol w="2590800"/>
              </a:tblGrid>
              <a:tr h="248069">
                <a:tc>
                  <a:txBody>
                    <a:bodyPr/>
                    <a:lstStyle/>
                    <a:p>
                      <a:pPr marL="0" marR="0">
                        <a:lnSpc>
                          <a:spcPct val="115000"/>
                        </a:lnSpc>
                        <a:spcBef>
                          <a:spcPts val="0"/>
                        </a:spcBef>
                        <a:spcAft>
                          <a:spcPts val="0"/>
                        </a:spcAft>
                      </a:pPr>
                      <a:r>
                        <a:rPr lang="en-US" sz="2000" b="1" u="none" strike="noStrike">
                          <a:effectLst/>
                          <a:latin typeface="Calibri"/>
                          <a:ea typeface="Calibri"/>
                          <a:cs typeface="MV Boli"/>
                        </a:rPr>
                        <a:t>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u="sng">
                          <a:effectLst/>
                          <a:latin typeface="Calibri"/>
                          <a:ea typeface="Calibri"/>
                          <a:cs typeface="MV Boli"/>
                        </a:rPr>
                        <a:t>THURSDAY</a:t>
                      </a:r>
                      <a:endParaRPr lang="en-US" sz="2000">
                        <a:effectLst/>
                        <a:latin typeface="Calibri"/>
                        <a:ea typeface="Calibri"/>
                        <a:cs typeface="Times New Roman"/>
                      </a:endParaRPr>
                    </a:p>
                  </a:txBody>
                  <a:tcPr marL="68580" marR="68580" marT="0" marB="0"/>
                </a:tc>
              </a:tr>
              <a:tr h="3695281">
                <a:tc>
                  <a:txBody>
                    <a:bodyPr/>
                    <a:lstStyle/>
                    <a:p>
                      <a:pPr marL="0" marR="0">
                        <a:lnSpc>
                          <a:spcPct val="115000"/>
                        </a:lnSpc>
                        <a:spcBef>
                          <a:spcPts val="0"/>
                        </a:spcBef>
                        <a:spcAft>
                          <a:spcPts val="0"/>
                        </a:spcAft>
                      </a:pPr>
                      <a:r>
                        <a:rPr lang="en-US" sz="2000">
                          <a:effectLst/>
                          <a:latin typeface="Calibri"/>
                          <a:ea typeface="Calibri"/>
                          <a:cs typeface="MV Boli"/>
                        </a:rPr>
                        <a:t>8:15</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8:45</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9:30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10:10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10:40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11:00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11:30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12:50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1:20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2:20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2:50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3:00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3:15</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latin typeface="Calibri"/>
                          <a:ea typeface="Calibri"/>
                          <a:cs typeface="MV Boli"/>
                        </a:rPr>
                        <a:t>Morning Work</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highlight>
                            <a:srgbClr val="FFFF00"/>
                          </a:highlight>
                          <a:latin typeface="Calibri"/>
                          <a:ea typeface="Calibri"/>
                          <a:cs typeface="MV Boli"/>
                        </a:rPr>
                        <a:t>Music</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highlight>
                            <a:srgbClr val="FFFF00"/>
                          </a:highlight>
                          <a:latin typeface="Calibri"/>
                          <a:ea typeface="Calibri"/>
                          <a:cs typeface="MV Boli"/>
                        </a:rPr>
                        <a:t>P.E.</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Bible</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Break</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D.E.A.R</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Language Arts</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solidFill>
                            <a:srgbClr val="FF0000"/>
                          </a:solidFill>
                          <a:effectLst/>
                          <a:latin typeface="Calibri"/>
                          <a:ea typeface="Calibri"/>
                          <a:cs typeface="MV Boli"/>
                        </a:rPr>
                        <a:t>LUNCH</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Math</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History or Science</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Recess</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Pack Up / Read Aloud</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Dismissal</a:t>
                      </a:r>
                      <a:endParaRPr lang="en-US" sz="2000" dirty="0">
                        <a:effectLst/>
                        <a:latin typeface="Calibri"/>
                        <a:ea typeface="Calibri"/>
                        <a:cs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62828022"/>
              </p:ext>
            </p:extLst>
          </p:nvPr>
        </p:nvGraphicFramePr>
        <p:xfrm>
          <a:off x="5257800" y="1447800"/>
          <a:ext cx="3219450" cy="4556760"/>
        </p:xfrm>
        <a:graphic>
          <a:graphicData uri="http://schemas.openxmlformats.org/drawingml/2006/table">
            <a:tbl>
              <a:tblPr firstRow="1" firstCol="1" bandRow="1">
                <a:tableStyleId>{5C22544A-7EE6-4342-B048-85BDC9FD1C3A}</a:tableStyleId>
              </a:tblPr>
              <a:tblGrid>
                <a:gridCol w="838200"/>
                <a:gridCol w="2381250"/>
              </a:tblGrid>
              <a:tr h="136573">
                <a:tc>
                  <a:txBody>
                    <a:bodyPr/>
                    <a:lstStyle/>
                    <a:p>
                      <a:pPr marL="0" marR="0">
                        <a:lnSpc>
                          <a:spcPct val="115000"/>
                        </a:lnSpc>
                        <a:spcBef>
                          <a:spcPts val="0"/>
                        </a:spcBef>
                        <a:spcAft>
                          <a:spcPts val="0"/>
                        </a:spcAft>
                      </a:pPr>
                      <a:r>
                        <a:rPr lang="en-US" sz="2000" dirty="0">
                          <a:effectLst/>
                          <a:latin typeface="Calibri"/>
                          <a:ea typeface="Calibri"/>
                          <a:cs typeface="MV Boli"/>
                        </a:rPr>
                        <a:t> </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u="sng">
                          <a:effectLst/>
                          <a:latin typeface="Calibri"/>
                          <a:ea typeface="Calibri"/>
                          <a:cs typeface="MV Boli"/>
                        </a:rPr>
                        <a:t>FRIDAY</a:t>
                      </a:r>
                      <a:endParaRPr lang="en-US" sz="2000">
                        <a:effectLst/>
                        <a:latin typeface="Calibri"/>
                        <a:ea typeface="Calibri"/>
                        <a:cs typeface="Times New Roman"/>
                      </a:endParaRPr>
                    </a:p>
                  </a:txBody>
                  <a:tcPr marL="68580" marR="68580" marT="0" marB="0"/>
                </a:tc>
              </a:tr>
              <a:tr h="2942066">
                <a:tc>
                  <a:txBody>
                    <a:bodyPr/>
                    <a:lstStyle/>
                    <a:p>
                      <a:pPr marL="0" marR="0">
                        <a:lnSpc>
                          <a:spcPct val="115000"/>
                        </a:lnSpc>
                        <a:spcBef>
                          <a:spcPts val="0"/>
                        </a:spcBef>
                        <a:spcAft>
                          <a:spcPts val="0"/>
                        </a:spcAft>
                      </a:pPr>
                      <a:r>
                        <a:rPr lang="en-US" sz="2000">
                          <a:effectLst/>
                          <a:latin typeface="Calibri"/>
                          <a:ea typeface="Calibri"/>
                          <a:cs typeface="MV Boli"/>
                        </a:rPr>
                        <a:t>8:15</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8:45</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9:30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10:10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10:40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11:00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11:45</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1:00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1:35</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2:00</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2:45</a:t>
                      </a:r>
                      <a:endParaRPr lang="en-US" sz="2000">
                        <a:effectLst/>
                        <a:latin typeface="Calibri"/>
                        <a:ea typeface="Calibri"/>
                        <a:cs typeface="Times New Roman"/>
                      </a:endParaRPr>
                    </a:p>
                    <a:p>
                      <a:pPr marL="0" marR="0">
                        <a:lnSpc>
                          <a:spcPct val="115000"/>
                        </a:lnSpc>
                        <a:spcBef>
                          <a:spcPts val="0"/>
                        </a:spcBef>
                        <a:spcAft>
                          <a:spcPts val="0"/>
                        </a:spcAft>
                      </a:pPr>
                      <a:r>
                        <a:rPr lang="en-US" sz="2000">
                          <a:effectLst/>
                          <a:latin typeface="Calibri"/>
                          <a:ea typeface="Calibri"/>
                          <a:cs typeface="MV Boli"/>
                        </a:rPr>
                        <a:t>3:15</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latin typeface="Calibri"/>
                          <a:ea typeface="Calibri"/>
                          <a:cs typeface="MV Boli"/>
                        </a:rPr>
                        <a:t>Morning Work</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Bible</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highlight>
                            <a:srgbClr val="FFFF00"/>
                          </a:highlight>
                          <a:latin typeface="Calibri"/>
                          <a:ea typeface="Calibri"/>
                          <a:cs typeface="MV Boli"/>
                        </a:rPr>
                        <a:t>Library</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Math</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Break</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Math</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Language Arts</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solidFill>
                            <a:srgbClr val="FF0000"/>
                          </a:solidFill>
                          <a:effectLst/>
                          <a:latin typeface="Calibri"/>
                          <a:ea typeface="Calibri"/>
                          <a:cs typeface="MV Boli"/>
                        </a:rPr>
                        <a:t>LUNCH</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D.E.A.R</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Science / History</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Recess</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MV Boli"/>
                        </a:rPr>
                        <a:t>Dismissal</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3491487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u="sng" dirty="0" smtClean="0">
                <a:latin typeface="Bows And Boots" pitchFamily="2" charset="0"/>
                <a:ea typeface="Bows And Boots" pitchFamily="2" charset="0"/>
              </a:rPr>
              <a:t>A DAY IN THE LIFE OF A 5</a:t>
            </a:r>
            <a:r>
              <a:rPr lang="en-US" sz="4400" b="1" u="sng" baseline="30000" dirty="0" smtClean="0">
                <a:latin typeface="Bows And Boots" pitchFamily="2" charset="0"/>
                <a:ea typeface="Bows And Boots" pitchFamily="2" charset="0"/>
              </a:rPr>
              <a:t>TH</a:t>
            </a:r>
            <a:r>
              <a:rPr lang="en-US" sz="4400" b="1" u="sng" dirty="0" smtClean="0">
                <a:latin typeface="Bows And Boots" pitchFamily="2" charset="0"/>
                <a:ea typeface="Bows And Boots" pitchFamily="2" charset="0"/>
              </a:rPr>
              <a:t> GRADE CUB</a:t>
            </a:r>
            <a:endParaRPr lang="en-US" sz="4400" b="1" u="sng" dirty="0">
              <a:latin typeface="Bows And Boots" pitchFamily="2" charset="0"/>
              <a:ea typeface="Bows And Boots" pitchFamily="2" charset="0"/>
            </a:endParaRPr>
          </a:p>
        </p:txBody>
      </p:sp>
      <p:sp>
        <p:nvSpPr>
          <p:cNvPr id="3" name="Content Placeholder 2"/>
          <p:cNvSpPr>
            <a:spLocks noGrp="1"/>
          </p:cNvSpPr>
          <p:nvPr>
            <p:ph idx="1"/>
          </p:nvPr>
        </p:nvSpPr>
        <p:spPr>
          <a:xfrm>
            <a:off x="457200" y="1143000"/>
            <a:ext cx="8001000" cy="5410200"/>
          </a:xfrm>
        </p:spPr>
        <p:txBody>
          <a:bodyPr>
            <a:normAutofit fontScale="85000" lnSpcReduction="20000"/>
          </a:bodyPr>
          <a:lstStyle/>
          <a:p>
            <a:pPr marL="68580" indent="0">
              <a:buNone/>
            </a:pPr>
            <a:endParaRPr lang="en-US" dirty="0" smtClean="0"/>
          </a:p>
          <a:p>
            <a:pPr lvl="0">
              <a:buFont typeface="Wingdings" pitchFamily="2" charset="2"/>
              <a:buChar char="Ø"/>
            </a:pPr>
            <a:r>
              <a:rPr lang="en-US" sz="2900" b="1" i="1" dirty="0" smtClean="0">
                <a:latin typeface="Calibri" pitchFamily="34" charset="0"/>
                <a:cs typeface="Calibri" pitchFamily="34" charset="0"/>
              </a:rPr>
              <a:t>Morning </a:t>
            </a:r>
            <a:r>
              <a:rPr lang="en-US" sz="2900" b="1" i="1" dirty="0">
                <a:latin typeface="Calibri" pitchFamily="34" charset="0"/>
                <a:cs typeface="Calibri" pitchFamily="34" charset="0"/>
              </a:rPr>
              <a:t>Work</a:t>
            </a:r>
          </a:p>
          <a:p>
            <a:pPr marL="1254125" lvl="0" indent="-620713">
              <a:buFont typeface="Wingdings" pitchFamily="2" charset="2"/>
              <a:buChar char="Ø"/>
            </a:pPr>
            <a:r>
              <a:rPr lang="en-US" sz="2900" dirty="0">
                <a:latin typeface="Calibri" pitchFamily="34" charset="0"/>
                <a:cs typeface="Calibri" pitchFamily="34" charset="0"/>
              </a:rPr>
              <a:t>Check Supplies</a:t>
            </a:r>
          </a:p>
          <a:p>
            <a:pPr marL="1254125" lvl="0" indent="-620713">
              <a:buFont typeface="Wingdings" pitchFamily="2" charset="2"/>
              <a:buChar char="Ø"/>
            </a:pPr>
            <a:r>
              <a:rPr lang="en-US" sz="2900" dirty="0">
                <a:latin typeface="Calibri" pitchFamily="34" charset="0"/>
                <a:cs typeface="Calibri" pitchFamily="34" charset="0"/>
              </a:rPr>
              <a:t>Brain Building</a:t>
            </a:r>
          </a:p>
          <a:p>
            <a:pPr marL="633413" lvl="0" indent="-563563">
              <a:buFont typeface="Wingdings" pitchFamily="2" charset="2"/>
              <a:buChar char="Ø"/>
            </a:pPr>
            <a:r>
              <a:rPr lang="en-US" sz="2900" b="1" i="1" dirty="0" smtClean="0">
                <a:latin typeface="Calibri" pitchFamily="34" charset="0"/>
                <a:cs typeface="Calibri" pitchFamily="34" charset="0"/>
              </a:rPr>
              <a:t>Bible</a:t>
            </a:r>
            <a:endParaRPr lang="en-US" sz="2900" b="1" i="1" dirty="0">
              <a:latin typeface="Calibri" pitchFamily="34" charset="0"/>
              <a:cs typeface="Calibri" pitchFamily="34" charset="0"/>
            </a:endParaRPr>
          </a:p>
          <a:p>
            <a:pPr marL="1254125" lvl="0" indent="-560388">
              <a:buFont typeface="Wingdings" pitchFamily="2" charset="2"/>
              <a:buChar char="Ø"/>
            </a:pPr>
            <a:r>
              <a:rPr lang="en-US" sz="2900" dirty="0" smtClean="0">
                <a:latin typeface="Calibri" pitchFamily="34" charset="0"/>
                <a:cs typeface="Calibri" pitchFamily="34" charset="0"/>
              </a:rPr>
              <a:t>Memory Verse</a:t>
            </a:r>
          </a:p>
          <a:p>
            <a:pPr marL="1254125" lvl="0" indent="-560388">
              <a:buFont typeface="Wingdings" pitchFamily="2" charset="2"/>
              <a:buChar char="Ø"/>
            </a:pPr>
            <a:r>
              <a:rPr lang="en-US" sz="2900" dirty="0" smtClean="0">
                <a:latin typeface="Calibri" pitchFamily="34" charset="0"/>
                <a:cs typeface="Calibri" pitchFamily="34" charset="0"/>
              </a:rPr>
              <a:t>Bible Packet</a:t>
            </a:r>
            <a:endParaRPr lang="en-US" sz="2900" dirty="0">
              <a:latin typeface="Calibri" pitchFamily="34" charset="0"/>
              <a:cs typeface="Calibri" pitchFamily="34" charset="0"/>
            </a:endParaRPr>
          </a:p>
          <a:p>
            <a:pPr marL="1254125" lvl="0" indent="-560388">
              <a:buFont typeface="Wingdings" pitchFamily="2" charset="2"/>
              <a:buChar char="Ø"/>
            </a:pPr>
            <a:r>
              <a:rPr lang="en-US" sz="2900" dirty="0" smtClean="0">
                <a:latin typeface="Calibri" pitchFamily="34" charset="0"/>
                <a:cs typeface="Calibri" pitchFamily="34" charset="0"/>
              </a:rPr>
              <a:t>Unit Test</a:t>
            </a:r>
          </a:p>
          <a:p>
            <a:pPr marL="1254125" lvl="0" indent="-560388">
              <a:buFont typeface="Wingdings" pitchFamily="2" charset="2"/>
              <a:buChar char="Ø"/>
            </a:pPr>
            <a:r>
              <a:rPr lang="en-US" sz="2900" dirty="0" smtClean="0">
                <a:latin typeface="Calibri" pitchFamily="34" charset="0"/>
                <a:cs typeface="Calibri" pitchFamily="34" charset="0"/>
              </a:rPr>
              <a:t>Projects</a:t>
            </a:r>
            <a:endParaRPr lang="en-US" sz="2900" dirty="0">
              <a:latin typeface="Calibri" pitchFamily="34" charset="0"/>
              <a:cs typeface="Calibri" pitchFamily="34" charset="0"/>
            </a:endParaRPr>
          </a:p>
          <a:p>
            <a:pPr lvl="0">
              <a:buFont typeface="Wingdings" pitchFamily="2" charset="2"/>
              <a:buChar char="Ø"/>
            </a:pPr>
            <a:r>
              <a:rPr lang="en-US" sz="2900" b="1" i="1" dirty="0" smtClean="0">
                <a:latin typeface="Calibri" pitchFamily="34" charset="0"/>
                <a:cs typeface="Calibri" pitchFamily="34" charset="0"/>
              </a:rPr>
              <a:t>Math</a:t>
            </a:r>
            <a:endParaRPr lang="en-US" sz="2900" b="1" i="1" dirty="0">
              <a:latin typeface="Calibri" pitchFamily="34" charset="0"/>
              <a:cs typeface="Calibri" pitchFamily="34" charset="0"/>
            </a:endParaRPr>
          </a:p>
          <a:p>
            <a:pPr marL="1254125" lvl="1" indent="-560388">
              <a:buFont typeface="Wingdings" pitchFamily="2" charset="2"/>
              <a:buChar char="Ø"/>
            </a:pPr>
            <a:r>
              <a:rPr lang="en-US" sz="2900" dirty="0" smtClean="0">
                <a:latin typeface="Calibri" pitchFamily="34" charset="0"/>
                <a:cs typeface="Calibri" pitchFamily="34" charset="0"/>
              </a:rPr>
              <a:t>Calendar Math</a:t>
            </a:r>
            <a:endParaRPr lang="en-US" sz="2900" dirty="0">
              <a:latin typeface="Calibri" pitchFamily="34" charset="0"/>
              <a:cs typeface="Calibri" pitchFamily="34" charset="0"/>
            </a:endParaRPr>
          </a:p>
          <a:p>
            <a:pPr marL="1254125" lvl="1" indent="-560388">
              <a:buFont typeface="Wingdings" pitchFamily="2" charset="2"/>
              <a:buChar char="Ø"/>
            </a:pPr>
            <a:r>
              <a:rPr lang="en-US" sz="2900" dirty="0">
                <a:latin typeface="Calibri" pitchFamily="34" charset="0"/>
                <a:cs typeface="Calibri" pitchFamily="34" charset="0"/>
              </a:rPr>
              <a:t>Math Journal</a:t>
            </a:r>
          </a:p>
          <a:p>
            <a:pPr marL="1254125" lvl="1" indent="-560388">
              <a:buFont typeface="Wingdings" pitchFamily="2" charset="2"/>
              <a:buChar char="Ø"/>
            </a:pPr>
            <a:r>
              <a:rPr lang="en-US" sz="2900" dirty="0">
                <a:latin typeface="Calibri" pitchFamily="34" charset="0"/>
                <a:cs typeface="Calibri" pitchFamily="34" charset="0"/>
              </a:rPr>
              <a:t>Math Quizzes/Tests</a:t>
            </a:r>
          </a:p>
          <a:p>
            <a:pPr lvl="0" algn="ctr">
              <a:buFont typeface="Wingdings" pitchFamily="2" charset="2"/>
              <a:buChar char="Ø"/>
            </a:pPr>
            <a:endParaRPr lang="en-US" dirty="0"/>
          </a:p>
        </p:txBody>
      </p:sp>
    </p:spTree>
    <p:extLst>
      <p:ext uri="{BB962C8B-B14F-4D97-AF65-F5344CB8AC3E}">
        <p14:creationId xmlns:p14="http://schemas.microsoft.com/office/powerpoint/2010/main" val="80902635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772400" cy="6172200"/>
          </a:xfrm>
        </p:spPr>
        <p:txBody>
          <a:bodyPr>
            <a:normAutofit/>
          </a:bodyPr>
          <a:lstStyle/>
          <a:p>
            <a:pPr lvl="0"/>
            <a:r>
              <a:rPr lang="en-US" dirty="0"/>
              <a:t> </a:t>
            </a:r>
            <a:r>
              <a:rPr lang="en-US" sz="2800" b="1" i="1" dirty="0">
                <a:latin typeface="Calibri" pitchFamily="34" charset="0"/>
                <a:cs typeface="Calibri" pitchFamily="34" charset="0"/>
              </a:rPr>
              <a:t>Language Arts</a:t>
            </a:r>
          </a:p>
          <a:p>
            <a:pPr lvl="1"/>
            <a:r>
              <a:rPr lang="en-US" sz="2800" dirty="0">
                <a:latin typeface="Calibri" pitchFamily="34" charset="0"/>
                <a:cs typeface="Calibri" pitchFamily="34" charset="0"/>
              </a:rPr>
              <a:t>Reading</a:t>
            </a:r>
          </a:p>
          <a:p>
            <a:pPr lvl="1"/>
            <a:r>
              <a:rPr lang="en-US" sz="2800" dirty="0">
                <a:latin typeface="Calibri" pitchFamily="34" charset="0"/>
                <a:cs typeface="Calibri" pitchFamily="34" charset="0"/>
              </a:rPr>
              <a:t>English</a:t>
            </a:r>
          </a:p>
          <a:p>
            <a:pPr lvl="1"/>
            <a:r>
              <a:rPr lang="en-US" sz="2800" dirty="0">
                <a:latin typeface="Calibri" pitchFamily="34" charset="0"/>
                <a:cs typeface="Calibri" pitchFamily="34" charset="0"/>
              </a:rPr>
              <a:t>AR/Book Reports</a:t>
            </a:r>
          </a:p>
          <a:p>
            <a:pPr lvl="1"/>
            <a:r>
              <a:rPr lang="en-US" sz="2800" dirty="0">
                <a:latin typeface="Calibri" pitchFamily="34" charset="0"/>
                <a:cs typeface="Calibri" pitchFamily="34" charset="0"/>
              </a:rPr>
              <a:t>Writing Journal and Vocabulary Journal</a:t>
            </a:r>
          </a:p>
          <a:p>
            <a:pPr lvl="1"/>
            <a:r>
              <a:rPr lang="en-US" sz="2800" dirty="0">
                <a:latin typeface="Calibri" pitchFamily="34" charset="0"/>
                <a:cs typeface="Calibri" pitchFamily="34" charset="0"/>
              </a:rPr>
              <a:t>Writing Folder</a:t>
            </a:r>
          </a:p>
          <a:p>
            <a:pPr lvl="0"/>
            <a:r>
              <a:rPr lang="en-US" sz="2800" dirty="0">
                <a:latin typeface="Calibri" pitchFamily="34" charset="0"/>
                <a:cs typeface="Calibri" pitchFamily="34" charset="0"/>
              </a:rPr>
              <a:t> </a:t>
            </a:r>
            <a:r>
              <a:rPr lang="en-US" sz="2800" b="1" i="1" dirty="0">
                <a:latin typeface="Calibri" pitchFamily="34" charset="0"/>
                <a:cs typeface="Calibri" pitchFamily="34" charset="0"/>
              </a:rPr>
              <a:t>History</a:t>
            </a:r>
          </a:p>
          <a:p>
            <a:pPr lvl="1"/>
            <a:r>
              <a:rPr lang="en-US" sz="2800" dirty="0">
                <a:latin typeface="Calibri" pitchFamily="34" charset="0"/>
                <a:cs typeface="Calibri" pitchFamily="34" charset="0"/>
              </a:rPr>
              <a:t>Units/Projects</a:t>
            </a:r>
          </a:p>
          <a:p>
            <a:pPr lvl="1"/>
            <a:r>
              <a:rPr lang="en-US" sz="2800" dirty="0">
                <a:latin typeface="Calibri" pitchFamily="34" charset="0"/>
                <a:cs typeface="Calibri" pitchFamily="34" charset="0"/>
              </a:rPr>
              <a:t>Mini-Economy</a:t>
            </a:r>
          </a:p>
          <a:p>
            <a:pPr lvl="0"/>
            <a:r>
              <a:rPr lang="en-US" sz="2800" dirty="0">
                <a:latin typeface="Calibri" pitchFamily="34" charset="0"/>
                <a:cs typeface="Calibri" pitchFamily="34" charset="0"/>
              </a:rPr>
              <a:t> </a:t>
            </a:r>
            <a:r>
              <a:rPr lang="en-US" sz="2800" b="1" i="1" dirty="0">
                <a:latin typeface="Calibri" pitchFamily="34" charset="0"/>
                <a:cs typeface="Calibri" pitchFamily="34" charset="0"/>
              </a:rPr>
              <a:t>Science</a:t>
            </a:r>
          </a:p>
          <a:p>
            <a:pPr lvl="1"/>
            <a:r>
              <a:rPr lang="en-US" sz="2800" dirty="0" smtClean="0">
                <a:latin typeface="Calibri" pitchFamily="34" charset="0"/>
                <a:cs typeface="Calibri" pitchFamily="34" charset="0"/>
              </a:rPr>
              <a:t>Units/Projects</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365805162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4676</TotalTime>
  <Words>1683</Words>
  <Application>Microsoft Office PowerPoint</Application>
  <PresentationFormat>On-screen Show (4:3)</PresentationFormat>
  <Paragraphs>307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Urban Pop</vt:lpstr>
      <vt:lpstr>Welcome to 5th Grade</vt:lpstr>
      <vt:lpstr>    About Me</vt:lpstr>
      <vt:lpstr>Contact information</vt:lpstr>
      <vt:lpstr>What’s on your desk?</vt:lpstr>
      <vt:lpstr>Schedule (Subject to change)</vt:lpstr>
      <vt:lpstr>Schedule</vt:lpstr>
      <vt:lpstr>Schedule</vt:lpstr>
      <vt:lpstr>A DAY IN THE LIFE OF A 5TH GRADE CUB</vt:lpstr>
      <vt:lpstr>PowerPoint Presentation</vt:lpstr>
      <vt:lpstr>PowerPoint Presentation</vt:lpstr>
      <vt:lpstr>Arrival and departure Procedures</vt:lpstr>
      <vt:lpstr>BREAKS AND LUNCH</vt:lpstr>
      <vt:lpstr>SAFETY</vt:lpstr>
      <vt:lpstr>Classroom management</vt:lpstr>
      <vt:lpstr>Some Tips for your child</vt:lpstr>
      <vt:lpstr>Tickets</vt:lpstr>
      <vt:lpstr>Classroom economy</vt:lpstr>
      <vt:lpstr>Classroom economy cntd.</vt:lpstr>
      <vt:lpstr>WISH LIST</vt:lpstr>
      <vt:lpstr>Calculators</vt:lpstr>
      <vt:lpstr>First day of school</vt:lpstr>
      <vt:lpstr>First day of school</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5th Grade</dc:title>
  <dc:creator>Owner</dc:creator>
  <cp:lastModifiedBy>Owner</cp:lastModifiedBy>
  <cp:revision>47</cp:revision>
  <dcterms:created xsi:type="dcterms:W3CDTF">2011-08-21T20:12:56Z</dcterms:created>
  <dcterms:modified xsi:type="dcterms:W3CDTF">2012-08-21T23:09:14Z</dcterms:modified>
</cp:coreProperties>
</file>